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0"/>
  </p:notesMasterIdLst>
  <p:sldIdLst>
    <p:sldId id="256" r:id="rId2"/>
    <p:sldId id="392" r:id="rId3"/>
    <p:sldId id="393" r:id="rId4"/>
    <p:sldId id="394" r:id="rId5"/>
    <p:sldId id="396" r:id="rId6"/>
    <p:sldId id="397" r:id="rId7"/>
    <p:sldId id="398" r:id="rId8"/>
    <p:sldId id="399" r:id="rId9"/>
    <p:sldId id="400" r:id="rId10"/>
    <p:sldId id="401" r:id="rId11"/>
    <p:sldId id="408" r:id="rId12"/>
    <p:sldId id="403" r:id="rId13"/>
    <p:sldId id="418" r:id="rId14"/>
    <p:sldId id="405" r:id="rId15"/>
    <p:sldId id="406" r:id="rId16"/>
    <p:sldId id="422" r:id="rId17"/>
    <p:sldId id="409" r:id="rId18"/>
    <p:sldId id="410" r:id="rId19"/>
    <p:sldId id="411" r:id="rId20"/>
    <p:sldId id="412" r:id="rId21"/>
    <p:sldId id="421" r:id="rId22"/>
    <p:sldId id="420" r:id="rId23"/>
    <p:sldId id="419" r:id="rId24"/>
    <p:sldId id="413" r:id="rId25"/>
    <p:sldId id="417" r:id="rId26"/>
    <p:sldId id="429" r:id="rId27"/>
    <p:sldId id="423" r:id="rId28"/>
    <p:sldId id="371" r:id="rId29"/>
  </p:sldIdLst>
  <p:sldSz cx="12192000" cy="6858000"/>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9"/>
          </a:xfrm>
          <a:prstGeom prst="rect">
            <a:avLst/>
          </a:prstGeom>
        </p:spPr>
        <p:txBody>
          <a:bodyPr vert="horz" lIns="94323" tIns="47162" rIns="94323" bIns="47162" rtlCol="0"/>
          <a:lstStyle>
            <a:lvl1pPr algn="l">
              <a:defRPr sz="1200"/>
            </a:lvl1pPr>
          </a:lstStyle>
          <a:p>
            <a:endParaRPr lang="en-ZA"/>
          </a:p>
        </p:txBody>
      </p:sp>
      <p:sp>
        <p:nvSpPr>
          <p:cNvPr id="3" name="Date Placeholder 2"/>
          <p:cNvSpPr>
            <a:spLocks noGrp="1"/>
          </p:cNvSpPr>
          <p:nvPr>
            <p:ph type="dt" idx="1"/>
          </p:nvPr>
        </p:nvSpPr>
        <p:spPr>
          <a:xfrm>
            <a:off x="4023092" y="0"/>
            <a:ext cx="3077739" cy="513429"/>
          </a:xfrm>
          <a:prstGeom prst="rect">
            <a:avLst/>
          </a:prstGeom>
        </p:spPr>
        <p:txBody>
          <a:bodyPr vert="horz" lIns="94323" tIns="47162" rIns="94323" bIns="47162" rtlCol="0"/>
          <a:lstStyle>
            <a:lvl1pPr algn="r">
              <a:defRPr sz="1200"/>
            </a:lvl1pPr>
          </a:lstStyle>
          <a:p>
            <a:fld id="{CB4CBEB1-79A2-4DC8-ACD5-3B316E9FB9FE}" type="datetimeFigureOut">
              <a:rPr lang="en-ZA" smtClean="0"/>
              <a:t>2017/09/02</a:t>
            </a:fld>
            <a:endParaRPr lang="en-ZA"/>
          </a:p>
        </p:txBody>
      </p:sp>
      <p:sp>
        <p:nvSpPr>
          <p:cNvPr id="4" name="Slide Image Placeholder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4323" tIns="47162" rIns="94323" bIns="47162" rtlCol="0" anchor="ctr"/>
          <a:lstStyle/>
          <a:p>
            <a:endParaRPr lang="en-ZA"/>
          </a:p>
        </p:txBody>
      </p:sp>
      <p:sp>
        <p:nvSpPr>
          <p:cNvPr id="5" name="Notes Placeholder 4"/>
          <p:cNvSpPr>
            <a:spLocks noGrp="1"/>
          </p:cNvSpPr>
          <p:nvPr>
            <p:ph type="body" sz="quarter" idx="3"/>
          </p:nvPr>
        </p:nvSpPr>
        <p:spPr>
          <a:xfrm>
            <a:off x="710248" y="4924644"/>
            <a:ext cx="5681980" cy="4029254"/>
          </a:xfrm>
          <a:prstGeom prst="rect">
            <a:avLst/>
          </a:prstGeom>
        </p:spPr>
        <p:txBody>
          <a:bodyPr vert="horz" lIns="94323" tIns="47162" rIns="94323" bIns="471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9719600"/>
            <a:ext cx="3077739" cy="513428"/>
          </a:xfrm>
          <a:prstGeom prst="rect">
            <a:avLst/>
          </a:prstGeom>
        </p:spPr>
        <p:txBody>
          <a:bodyPr vert="horz" lIns="94323" tIns="47162" rIns="94323" bIns="47162" rtlCol="0" anchor="b"/>
          <a:lstStyle>
            <a:lvl1pPr algn="l">
              <a:defRPr sz="1200"/>
            </a:lvl1pPr>
          </a:lstStyle>
          <a:p>
            <a:endParaRPr lang="en-ZA"/>
          </a:p>
        </p:txBody>
      </p:sp>
      <p:sp>
        <p:nvSpPr>
          <p:cNvPr id="7" name="Slide Number Placeholder 6"/>
          <p:cNvSpPr>
            <a:spLocks noGrp="1"/>
          </p:cNvSpPr>
          <p:nvPr>
            <p:ph type="sldNum" sz="quarter" idx="5"/>
          </p:nvPr>
        </p:nvSpPr>
        <p:spPr>
          <a:xfrm>
            <a:off x="4023092" y="9719600"/>
            <a:ext cx="3077739" cy="513428"/>
          </a:xfrm>
          <a:prstGeom prst="rect">
            <a:avLst/>
          </a:prstGeom>
        </p:spPr>
        <p:txBody>
          <a:bodyPr vert="horz" lIns="94323" tIns="47162" rIns="94323" bIns="47162" rtlCol="0" anchor="b"/>
          <a:lstStyle>
            <a:lvl1pPr algn="r">
              <a:defRPr sz="1200"/>
            </a:lvl1pPr>
          </a:lstStyle>
          <a:p>
            <a:fld id="{E8E29B85-9B6E-4972-8219-386EB6CF3BB3}" type="slidenum">
              <a:rPr lang="en-ZA" smtClean="0"/>
              <a:t>‹#›</a:t>
            </a:fld>
            <a:endParaRPr lang="en-ZA"/>
          </a:p>
        </p:txBody>
      </p:sp>
    </p:spTree>
    <p:extLst>
      <p:ext uri="{BB962C8B-B14F-4D97-AF65-F5344CB8AC3E}">
        <p14:creationId xmlns:p14="http://schemas.microsoft.com/office/powerpoint/2010/main" val="250880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Good afternoon</a:t>
            </a:r>
          </a:p>
          <a:p>
            <a:endParaRPr lang="en-ZA" baseline="0"/>
          </a:p>
          <a:p>
            <a:r>
              <a:rPr lang="en-ZA" baseline="0"/>
              <a:t>I am going to be talking about my recent CVPR paper about Instance Segmentation</a:t>
            </a:r>
            <a:endParaRPr lang="en-ZA"/>
          </a:p>
        </p:txBody>
      </p:sp>
      <p:sp>
        <p:nvSpPr>
          <p:cNvPr id="4" name="Slide Number Placeholder 3"/>
          <p:cNvSpPr>
            <a:spLocks noGrp="1"/>
          </p:cNvSpPr>
          <p:nvPr>
            <p:ph type="sldNum" sz="quarter" idx="10"/>
          </p:nvPr>
        </p:nvSpPr>
        <p:spPr/>
        <p:txBody>
          <a:bodyPr/>
          <a:lstStyle/>
          <a:p>
            <a:fld id="{E8E29B85-9B6E-4972-8219-386EB6CF3BB3}" type="slidenum">
              <a:rPr lang="en-ZA" smtClean="0"/>
              <a:t>1</a:t>
            </a:fld>
            <a:endParaRPr lang="en-ZA"/>
          </a:p>
        </p:txBody>
      </p:sp>
    </p:spTree>
    <p:extLst>
      <p:ext uri="{BB962C8B-B14F-4D97-AF65-F5344CB8AC3E}">
        <p14:creationId xmlns:p14="http://schemas.microsoft.com/office/powerpoint/2010/main" val="677040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unary term is the box term.</a:t>
            </a:r>
          </a:p>
          <a:p>
            <a:r>
              <a:rPr lang="en-US"/>
              <a:t>It is quite intuitive – if a segmented pixel lies within a bounding box and has the same class, then it belongs to the instance represented by that detection. </a:t>
            </a:r>
          </a:p>
          <a:p>
            <a:endParaRPr lang="en-US"/>
          </a:p>
        </p:txBody>
      </p:sp>
      <p:sp>
        <p:nvSpPr>
          <p:cNvPr id="4" name="Slide Number Placeholder 3"/>
          <p:cNvSpPr>
            <a:spLocks noGrp="1"/>
          </p:cNvSpPr>
          <p:nvPr>
            <p:ph type="sldNum" sz="quarter" idx="10"/>
          </p:nvPr>
        </p:nvSpPr>
        <p:spPr/>
        <p:txBody>
          <a:bodyPr/>
          <a:lstStyle/>
          <a:p>
            <a:fld id="{C6A0744C-C358-40BD-B871-5BE0147080C8}" type="slidenum">
              <a:rPr lang="en-GB" smtClean="0"/>
              <a:t>10</a:t>
            </a:fld>
            <a:endParaRPr lang="en-GB"/>
          </a:p>
        </p:txBody>
      </p:sp>
    </p:spTree>
    <p:extLst>
      <p:ext uri="{BB962C8B-B14F-4D97-AF65-F5344CB8AC3E}">
        <p14:creationId xmlns:p14="http://schemas.microsoft.com/office/powerpoint/2010/main" val="746284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proportional to our segmentation confidence of the detected class, and the detection score. </a:t>
            </a:r>
          </a:p>
          <a:p>
            <a:endParaRPr lang="en-US"/>
          </a:p>
          <a:p>
            <a:r>
              <a:rPr lang="en-US"/>
              <a:t>Note that we can deal with false positive detections here, if the object detection and semantic segmentation do not agree with each other. </a:t>
            </a:r>
          </a:p>
          <a:p>
            <a:endParaRPr lang="en-US"/>
          </a:p>
          <a:p>
            <a:r>
              <a:rPr lang="en-US"/>
              <a:t>In conjunction with the pairwise term, we can get accurate results as shown in the figure here. </a:t>
            </a:r>
          </a:p>
        </p:txBody>
      </p:sp>
      <p:sp>
        <p:nvSpPr>
          <p:cNvPr id="4" name="Slide Number Placeholder 3"/>
          <p:cNvSpPr>
            <a:spLocks noGrp="1"/>
          </p:cNvSpPr>
          <p:nvPr>
            <p:ph type="sldNum" sz="quarter" idx="10"/>
          </p:nvPr>
        </p:nvSpPr>
        <p:spPr/>
        <p:txBody>
          <a:bodyPr/>
          <a:lstStyle/>
          <a:p>
            <a:fld id="{C6A0744C-C358-40BD-B871-5BE0147080C8}" type="slidenum">
              <a:rPr lang="en-GB" smtClean="0"/>
              <a:t>11</a:t>
            </a:fld>
            <a:endParaRPr lang="en-GB"/>
          </a:p>
        </p:txBody>
      </p:sp>
    </p:spTree>
    <p:extLst>
      <p:ext uri="{BB962C8B-B14F-4D97-AF65-F5344CB8AC3E}">
        <p14:creationId xmlns:p14="http://schemas.microsoft.com/office/powerpoint/2010/main" val="71102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global term, on the other hand, is not based on bounding boxes. </a:t>
            </a:r>
          </a:p>
          <a:p>
            <a:endParaRPr lang="en-GB"/>
          </a:p>
          <a:p>
            <a:r>
              <a:rPr lang="en-GB"/>
              <a:t>It is actually there to help deal with poorly localised bounding boxes which do not cover the whole object. Intuitively, we need a term independent of bounding boxes to be able to segment outside the box. </a:t>
            </a:r>
          </a:p>
          <a:p>
            <a:endParaRPr lang="en-GB"/>
          </a:p>
          <a:p>
            <a:r>
              <a:rPr lang="en-GB"/>
              <a:t>It basically says that if we have d possible instances of an object class, in the absence of any further information, each instance is equally as likely as the other. </a:t>
            </a:r>
          </a:p>
        </p:txBody>
      </p:sp>
      <p:sp>
        <p:nvSpPr>
          <p:cNvPr id="4" name="Slide Number Placeholder 3"/>
          <p:cNvSpPr>
            <a:spLocks noGrp="1"/>
          </p:cNvSpPr>
          <p:nvPr>
            <p:ph type="sldNum" sz="quarter" idx="10"/>
          </p:nvPr>
        </p:nvSpPr>
        <p:spPr/>
        <p:txBody>
          <a:bodyPr/>
          <a:lstStyle/>
          <a:p>
            <a:fld id="{E8E29B85-9B6E-4972-8219-386EB6CF3BB3}" type="slidenum">
              <a:rPr lang="en-ZA" smtClean="0"/>
              <a:t>12</a:t>
            </a:fld>
            <a:endParaRPr lang="en-ZA"/>
          </a:p>
        </p:txBody>
      </p:sp>
    </p:spTree>
    <p:extLst>
      <p:ext uri="{BB962C8B-B14F-4D97-AF65-F5344CB8AC3E}">
        <p14:creationId xmlns:p14="http://schemas.microsoft.com/office/powerpoint/2010/main" val="284309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can see that this term allows the hands of the person, which are outside the bounding box, to be segmented. This is because the initial semantic segmentation had segmented the person properly. </a:t>
            </a:r>
          </a:p>
          <a:p>
            <a:endParaRPr lang="en-GB"/>
          </a:p>
          <a:p>
            <a:r>
              <a:rPr lang="en-GB"/>
              <a:t>An added benefit of this is that the final instance segmentation now depends on every single pixel in the initial semantic segmentation input. This makes gradients more stable during training. </a:t>
            </a:r>
          </a:p>
        </p:txBody>
      </p:sp>
      <p:sp>
        <p:nvSpPr>
          <p:cNvPr id="4" name="Slide Number Placeholder 3"/>
          <p:cNvSpPr>
            <a:spLocks noGrp="1"/>
          </p:cNvSpPr>
          <p:nvPr>
            <p:ph type="sldNum" sz="quarter" idx="10"/>
          </p:nvPr>
        </p:nvSpPr>
        <p:spPr/>
        <p:txBody>
          <a:bodyPr/>
          <a:lstStyle/>
          <a:p>
            <a:fld id="{E8E29B85-9B6E-4972-8219-386EB6CF3BB3}" type="slidenum">
              <a:rPr lang="en-ZA" smtClean="0"/>
              <a:t>13</a:t>
            </a:fld>
            <a:endParaRPr lang="en-ZA"/>
          </a:p>
        </p:txBody>
      </p:sp>
    </p:spTree>
    <p:extLst>
      <p:ext uri="{BB962C8B-B14F-4D97-AF65-F5344CB8AC3E}">
        <p14:creationId xmlns:p14="http://schemas.microsoft.com/office/powerpoint/2010/main" val="2219942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shape term is formulated to help with occlusions. </a:t>
            </a:r>
          </a:p>
          <a:p>
            <a:r>
              <a:rPr lang="en-GB"/>
              <a:t>As you can see in this example, it is very difficult to distinguish objects that look the same and occlude each other. Such as sheep</a:t>
            </a:r>
          </a:p>
          <a:p>
            <a:endParaRPr lang="en-GB"/>
          </a:p>
          <a:p>
            <a:r>
              <a:rPr lang="en-GB"/>
              <a:t>However, if you had a prior of what different objects look like, you can reason about the foreground and background objects within a bounding box. </a:t>
            </a:r>
          </a:p>
        </p:txBody>
      </p:sp>
      <p:sp>
        <p:nvSpPr>
          <p:cNvPr id="4" name="Slide Number Placeholder 3"/>
          <p:cNvSpPr>
            <a:spLocks noGrp="1"/>
          </p:cNvSpPr>
          <p:nvPr>
            <p:ph type="sldNum" sz="quarter" idx="10"/>
          </p:nvPr>
        </p:nvSpPr>
        <p:spPr/>
        <p:txBody>
          <a:bodyPr/>
          <a:lstStyle/>
          <a:p>
            <a:fld id="{C6A0744C-C358-40BD-B871-5BE0147080C8}" type="slidenum">
              <a:rPr lang="en-GB" smtClean="0"/>
              <a:t>14</a:t>
            </a:fld>
            <a:endParaRPr lang="en-GB"/>
          </a:p>
        </p:txBody>
      </p:sp>
    </p:spTree>
    <p:extLst>
      <p:ext uri="{BB962C8B-B14F-4D97-AF65-F5344CB8AC3E}">
        <p14:creationId xmlns:p14="http://schemas.microsoft.com/office/powerpoint/2010/main" val="2236784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this case, our network has a set of weights, which act as sort of shape templates. </a:t>
            </a:r>
          </a:p>
          <a:p>
            <a:r>
              <a:rPr lang="en-GB"/>
              <a:t>For each bounding box, the shape template is warped onto the bounding box, and the template that matches the best with the foreground object class, in terms of the normalised cross correlation, is chosen. </a:t>
            </a:r>
          </a:p>
          <a:p>
            <a:endParaRPr lang="en-GB"/>
          </a:p>
          <a:p>
            <a:r>
              <a:rPr lang="en-GB"/>
              <a:t>This is effectively a convolution, followed by a max over channels, which makes it fit easily within neural network architectures. </a:t>
            </a:r>
          </a:p>
          <a:p>
            <a:endParaRPr lang="en-GB"/>
          </a:p>
          <a:p>
            <a:r>
              <a:rPr lang="en-GB"/>
              <a:t>The shape templates are updated by </a:t>
            </a:r>
            <a:r>
              <a:rPr lang="en-GB" err="1"/>
              <a:t>backpropogation</a:t>
            </a:r>
            <a:r>
              <a:rPr lang="en-GB"/>
              <a:t>, but are initialised smartly by clustering shapes from the training set. </a:t>
            </a:r>
          </a:p>
        </p:txBody>
      </p:sp>
      <p:sp>
        <p:nvSpPr>
          <p:cNvPr id="4" name="Slide Number Placeholder 3"/>
          <p:cNvSpPr>
            <a:spLocks noGrp="1"/>
          </p:cNvSpPr>
          <p:nvPr>
            <p:ph type="sldNum" sz="quarter" idx="10"/>
          </p:nvPr>
        </p:nvSpPr>
        <p:spPr/>
        <p:txBody>
          <a:bodyPr/>
          <a:lstStyle/>
          <a:p>
            <a:fld id="{E8E29B85-9B6E-4972-8219-386EB6CF3BB3}" type="slidenum">
              <a:rPr lang="en-ZA" smtClean="0"/>
              <a:t>15</a:t>
            </a:fld>
            <a:endParaRPr lang="en-ZA"/>
          </a:p>
        </p:txBody>
      </p:sp>
    </p:spTree>
    <p:extLst>
      <p:ext uri="{BB962C8B-B14F-4D97-AF65-F5344CB8AC3E}">
        <p14:creationId xmlns:p14="http://schemas.microsoft.com/office/powerpoint/2010/main" val="1313094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final instance segmentation prediction is the MAP estimate of the CRF that we have defined. </a:t>
            </a:r>
          </a:p>
          <a:p>
            <a:r>
              <a:rPr lang="en-GB"/>
              <a:t>This corresponds to minimising the energy of the CRF within the network. </a:t>
            </a:r>
          </a:p>
          <a:p>
            <a:endParaRPr lang="en-GB"/>
          </a:p>
          <a:p>
            <a:r>
              <a:rPr lang="en-GB"/>
              <a:t>To do this, we use approximate mean-field inference which can be unrolled to form an RNN. </a:t>
            </a:r>
          </a:p>
          <a:p>
            <a:endParaRPr lang="en-GB"/>
          </a:p>
          <a:p>
            <a:r>
              <a:rPr lang="en-GB"/>
              <a:t>This enables end-to-end training. </a:t>
            </a:r>
          </a:p>
        </p:txBody>
      </p:sp>
      <p:sp>
        <p:nvSpPr>
          <p:cNvPr id="4" name="Slide Number Placeholder 3"/>
          <p:cNvSpPr>
            <a:spLocks noGrp="1"/>
          </p:cNvSpPr>
          <p:nvPr>
            <p:ph type="sldNum" sz="quarter" idx="10"/>
          </p:nvPr>
        </p:nvSpPr>
        <p:spPr/>
        <p:txBody>
          <a:bodyPr/>
          <a:lstStyle/>
          <a:p>
            <a:fld id="{E8E29B85-9B6E-4972-8219-386EB6CF3BB3}" type="slidenum">
              <a:rPr lang="en-ZA" smtClean="0"/>
              <a:t>16</a:t>
            </a:fld>
            <a:endParaRPr lang="en-ZA"/>
          </a:p>
        </p:txBody>
      </p:sp>
    </p:spTree>
    <p:extLst>
      <p:ext uri="{BB962C8B-B14F-4D97-AF65-F5344CB8AC3E}">
        <p14:creationId xmlns:p14="http://schemas.microsoft.com/office/powerpoint/2010/main" val="2351550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Mean-field approximates the true probability distribution, P,  with a simple, fully factorised distribution, Q. </a:t>
            </a:r>
          </a:p>
          <a:p>
            <a:r>
              <a:rPr lang="en-GB"/>
              <a:t>And by minimising the KL divergence between P and Q, we end up with an iterative algorithm. </a:t>
            </a:r>
          </a:p>
          <a:p>
            <a:endParaRPr lang="en-GB"/>
          </a:p>
          <a:p>
            <a:r>
              <a:rPr lang="en-GB"/>
              <a:t>The thing to note is that this iterative update is easy to implement as a layer with a neural network. </a:t>
            </a:r>
          </a:p>
          <a:p>
            <a:r>
              <a:rPr lang="en-GB" baseline="0"/>
              <a:t>The gradient of the output with respect to the input is quite simple, since it is linear.</a:t>
            </a:r>
          </a:p>
          <a:p>
            <a:r>
              <a:rPr lang="en-GB" baseline="0"/>
              <a:t>And if the potential functions of our CRF are differentiable, then we can learn their parameters using </a:t>
            </a:r>
            <a:r>
              <a:rPr lang="en-GB" baseline="0" err="1"/>
              <a:t>backpropogation</a:t>
            </a:r>
            <a:r>
              <a:rPr lang="en-GB" baseline="0"/>
              <a:t> too!.</a:t>
            </a:r>
          </a:p>
          <a:p>
            <a:r>
              <a:rPr lang="en-GB" baseline="0"/>
              <a:t>If we unroll multiple iterations of mean-field, then we end up with an RNN. </a:t>
            </a:r>
          </a:p>
        </p:txBody>
      </p:sp>
      <p:sp>
        <p:nvSpPr>
          <p:cNvPr id="4" name="Slide Number Placeholder 3"/>
          <p:cNvSpPr>
            <a:spLocks noGrp="1"/>
          </p:cNvSpPr>
          <p:nvPr>
            <p:ph type="sldNum" sz="quarter" idx="10"/>
          </p:nvPr>
        </p:nvSpPr>
        <p:spPr/>
        <p:txBody>
          <a:bodyPr/>
          <a:lstStyle/>
          <a:p>
            <a:fld id="{E8E29B85-9B6E-4972-8219-386EB6CF3BB3}" type="slidenum">
              <a:rPr lang="en-ZA" smtClean="0"/>
              <a:t>17</a:t>
            </a:fld>
            <a:endParaRPr lang="en-ZA"/>
          </a:p>
        </p:txBody>
      </p:sp>
    </p:spTree>
    <p:extLst>
      <p:ext uri="{BB962C8B-B14F-4D97-AF65-F5344CB8AC3E}">
        <p14:creationId xmlns:p14="http://schemas.microsoft.com/office/powerpoint/2010/main" val="1421405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now that we have unrolled the inference of the CRF in our network, we just need a loss function to train it with.</a:t>
            </a:r>
          </a:p>
          <a:p>
            <a:endParaRPr lang="en-GB"/>
          </a:p>
          <a:p>
            <a:r>
              <a:rPr lang="en-GB"/>
              <a:t>Instance segmentation is permutation invariant – it does not matter who we label “Person 1” and “Person 2”. </a:t>
            </a:r>
          </a:p>
          <a:p>
            <a:r>
              <a:rPr lang="en-GB"/>
              <a:t>To handle this, we “match” our prediction to the ground truth.</a:t>
            </a:r>
          </a:p>
          <a:p>
            <a:r>
              <a:rPr lang="en-GB"/>
              <a:t>And then on this “matched ground truth”, we apply any loss function. </a:t>
            </a:r>
          </a:p>
          <a:p>
            <a:r>
              <a:rPr lang="en-GB"/>
              <a:t>So the simple pixelwise log-likelihood worked the best for this. </a:t>
            </a:r>
          </a:p>
          <a:p>
            <a:endParaRPr lang="en-GB"/>
          </a:p>
          <a:p>
            <a:r>
              <a:rPr lang="en-GB"/>
              <a:t>We basically do bipartite matching, where the edge-weight is the </a:t>
            </a:r>
            <a:r>
              <a:rPr lang="en-GB" err="1"/>
              <a:t>IoU</a:t>
            </a:r>
            <a:r>
              <a:rPr lang="en-GB"/>
              <a:t> between the two segments. This can be done efficiently on each forward pass. </a:t>
            </a:r>
          </a:p>
          <a:p>
            <a:endParaRPr lang="en-GB"/>
          </a:p>
          <a:p>
            <a:r>
              <a:rPr lang="en-GB"/>
              <a:t>Note that most instance segmentation methods deal with independent object proposals, and so they do not deal with the issue of permutations. </a:t>
            </a:r>
          </a:p>
        </p:txBody>
      </p:sp>
      <p:sp>
        <p:nvSpPr>
          <p:cNvPr id="4" name="Slide Number Placeholder 3"/>
          <p:cNvSpPr>
            <a:spLocks noGrp="1"/>
          </p:cNvSpPr>
          <p:nvPr>
            <p:ph type="sldNum" sz="quarter" idx="10"/>
          </p:nvPr>
        </p:nvSpPr>
        <p:spPr/>
        <p:txBody>
          <a:bodyPr/>
          <a:lstStyle/>
          <a:p>
            <a:fld id="{E8E29B85-9B6E-4972-8219-386EB6CF3BB3}" type="slidenum">
              <a:rPr lang="en-ZA" smtClean="0"/>
              <a:t>18</a:t>
            </a:fld>
            <a:endParaRPr lang="en-ZA"/>
          </a:p>
        </p:txBody>
      </p:sp>
    </p:spTree>
    <p:extLst>
      <p:ext uri="{BB962C8B-B14F-4D97-AF65-F5344CB8AC3E}">
        <p14:creationId xmlns:p14="http://schemas.microsoft.com/office/powerpoint/2010/main" val="1136583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in terms of results, we first evaluated on </a:t>
            </a:r>
            <a:r>
              <a:rPr lang="en-GB" err="1"/>
              <a:t>Pacsal</a:t>
            </a:r>
            <a:r>
              <a:rPr lang="en-GB"/>
              <a:t> VOC.</a:t>
            </a:r>
          </a:p>
          <a:p>
            <a:r>
              <a:rPr lang="en-GB"/>
              <a:t>You can see that end-to-end training gives consistent improvements to our results. </a:t>
            </a:r>
          </a:p>
          <a:p>
            <a:endParaRPr lang="en-GB"/>
          </a:p>
          <a:p>
            <a:r>
              <a:rPr lang="en-GB"/>
              <a:t>Furthermore, we are better than previous work. </a:t>
            </a:r>
          </a:p>
          <a:p>
            <a:endParaRPr lang="en-GB"/>
          </a:p>
          <a:p>
            <a:r>
              <a:rPr lang="en-GB"/>
              <a:t>The main metric for instance segmentation is the Average Precision (AP). A similar metric is used in object detection. But there, a prediction is considered correct if the predicted and ground truth bounding box have an </a:t>
            </a:r>
            <a:r>
              <a:rPr lang="en-GB" err="1"/>
              <a:t>IoU</a:t>
            </a:r>
            <a:r>
              <a:rPr lang="en-GB"/>
              <a:t> of at least 0.5.</a:t>
            </a:r>
          </a:p>
          <a:p>
            <a:r>
              <a:rPr lang="en-GB"/>
              <a:t>Here, we calculate the </a:t>
            </a:r>
            <a:r>
              <a:rPr lang="en-GB" err="1"/>
              <a:t>IoU</a:t>
            </a:r>
            <a:r>
              <a:rPr lang="en-GB"/>
              <a:t> between segments. Moreover, we vary the threshold. </a:t>
            </a:r>
          </a:p>
        </p:txBody>
      </p:sp>
      <p:sp>
        <p:nvSpPr>
          <p:cNvPr id="4" name="Slide Number Placeholder 3"/>
          <p:cNvSpPr>
            <a:spLocks noGrp="1"/>
          </p:cNvSpPr>
          <p:nvPr>
            <p:ph type="sldNum" sz="quarter" idx="10"/>
          </p:nvPr>
        </p:nvSpPr>
        <p:spPr/>
        <p:txBody>
          <a:bodyPr/>
          <a:lstStyle/>
          <a:p>
            <a:fld id="{E8E29B85-9B6E-4972-8219-386EB6CF3BB3}" type="slidenum">
              <a:rPr lang="en-ZA" smtClean="0"/>
              <a:t>19</a:t>
            </a:fld>
            <a:endParaRPr lang="en-ZA"/>
          </a:p>
        </p:txBody>
      </p:sp>
    </p:spTree>
    <p:extLst>
      <p:ext uri="{BB962C8B-B14F-4D97-AF65-F5344CB8AC3E}">
        <p14:creationId xmlns:p14="http://schemas.microsoft.com/office/powerpoint/2010/main" val="4106276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Object Detection and Semantic Segmentation are two commonly studied Scene Understanding problems.</a:t>
            </a:r>
          </a:p>
          <a:p>
            <a:r>
              <a:rPr lang="en-GB"/>
              <a:t>Semantic Segmentation labels every pixel in an image with its object class. However, it has no notion of different instances of the same class. So it labels every person as the same.</a:t>
            </a:r>
          </a:p>
          <a:p>
            <a:r>
              <a:rPr lang="en-GB"/>
              <a:t>Object Detection, on the other hand, does have a notion of different instances.</a:t>
            </a:r>
          </a:p>
          <a:p>
            <a:r>
              <a:rPr lang="en-GB"/>
              <a:t>However, it does so at a coarse, bounding-box level.</a:t>
            </a:r>
          </a:p>
          <a:p>
            <a:r>
              <a:rPr lang="en-GB" err="1"/>
              <a:t>Instaance</a:t>
            </a:r>
            <a:r>
              <a:rPr lang="en-GB"/>
              <a:t> segmentation is at the intersection of these two tasks, and is becoming an increasingly popular problem.</a:t>
            </a:r>
          </a:p>
        </p:txBody>
      </p:sp>
      <p:sp>
        <p:nvSpPr>
          <p:cNvPr id="4" name="Slide Number Placeholder 3"/>
          <p:cNvSpPr>
            <a:spLocks noGrp="1"/>
          </p:cNvSpPr>
          <p:nvPr>
            <p:ph type="sldNum" sz="quarter" idx="10"/>
          </p:nvPr>
        </p:nvSpPr>
        <p:spPr/>
        <p:txBody>
          <a:bodyPr/>
          <a:lstStyle/>
          <a:p>
            <a:fld id="{E8E29B85-9B6E-4972-8219-386EB6CF3BB3}" type="slidenum">
              <a:rPr lang="en-ZA" smtClean="0"/>
              <a:t>2</a:t>
            </a:fld>
            <a:endParaRPr lang="en-ZA"/>
          </a:p>
        </p:txBody>
      </p:sp>
    </p:spTree>
    <p:extLst>
      <p:ext uri="{BB962C8B-B14F-4D97-AF65-F5344CB8AC3E}">
        <p14:creationId xmlns:p14="http://schemas.microsoft.com/office/powerpoint/2010/main" val="1183965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can see here, the higher the AP threshold, the more we improve over previous work by.</a:t>
            </a:r>
          </a:p>
          <a:p>
            <a:br>
              <a:rPr lang="en-GB"/>
            </a:br>
            <a:r>
              <a:rPr lang="en-GB"/>
              <a:t>This is because our system is based on an initial semantic segmentation network which outputs precise segmentations. </a:t>
            </a:r>
          </a:p>
        </p:txBody>
      </p:sp>
      <p:sp>
        <p:nvSpPr>
          <p:cNvPr id="4" name="Slide Number Placeholder 3"/>
          <p:cNvSpPr>
            <a:spLocks noGrp="1"/>
          </p:cNvSpPr>
          <p:nvPr>
            <p:ph type="sldNum" sz="quarter" idx="10"/>
          </p:nvPr>
        </p:nvSpPr>
        <p:spPr/>
        <p:txBody>
          <a:bodyPr/>
          <a:lstStyle/>
          <a:p>
            <a:fld id="{E8E29B85-9B6E-4972-8219-386EB6CF3BB3}" type="slidenum">
              <a:rPr lang="en-ZA" smtClean="0"/>
              <a:t>20</a:t>
            </a:fld>
            <a:endParaRPr lang="en-ZA"/>
          </a:p>
        </p:txBody>
      </p:sp>
    </p:spTree>
    <p:extLst>
      <p:ext uri="{BB962C8B-B14F-4D97-AF65-F5344CB8AC3E}">
        <p14:creationId xmlns:p14="http://schemas.microsoft.com/office/powerpoint/2010/main" val="490184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notice a similar trend on the SBD dataset, which is another split of Pascal VOC. </a:t>
            </a:r>
          </a:p>
        </p:txBody>
      </p:sp>
      <p:sp>
        <p:nvSpPr>
          <p:cNvPr id="4" name="Slide Number Placeholder 3"/>
          <p:cNvSpPr>
            <a:spLocks noGrp="1"/>
          </p:cNvSpPr>
          <p:nvPr>
            <p:ph type="sldNum" sz="quarter" idx="10"/>
          </p:nvPr>
        </p:nvSpPr>
        <p:spPr/>
        <p:txBody>
          <a:bodyPr/>
          <a:lstStyle/>
          <a:p>
            <a:fld id="{E8E29B85-9B6E-4972-8219-386EB6CF3BB3}" type="slidenum">
              <a:rPr lang="en-ZA" smtClean="0"/>
              <a:t>21</a:t>
            </a:fld>
            <a:endParaRPr lang="en-ZA"/>
          </a:p>
        </p:txBody>
      </p:sp>
    </p:spTree>
    <p:extLst>
      <p:ext uri="{BB962C8B-B14F-4D97-AF65-F5344CB8AC3E}">
        <p14:creationId xmlns:p14="http://schemas.microsoft.com/office/powerpoint/2010/main" val="4158631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also use the “Matching </a:t>
            </a:r>
            <a:r>
              <a:rPr lang="en-GB" err="1"/>
              <a:t>IoU</a:t>
            </a:r>
            <a:r>
              <a:rPr lang="en-GB"/>
              <a:t>” as an additional performance metric. </a:t>
            </a:r>
          </a:p>
          <a:p>
            <a:endParaRPr lang="en-GB"/>
          </a:p>
          <a:p>
            <a:r>
              <a:rPr lang="en-GB"/>
              <a:t>Basically, after matching the ground truth and the prediction, we compute the </a:t>
            </a:r>
            <a:r>
              <a:rPr lang="en-GB" err="1"/>
              <a:t>IoU</a:t>
            </a:r>
            <a:r>
              <a:rPr lang="en-GB"/>
              <a:t> between the two. </a:t>
            </a:r>
          </a:p>
          <a:p>
            <a:endParaRPr lang="en-GB"/>
          </a:p>
          <a:p>
            <a:r>
              <a:rPr lang="en-GB"/>
              <a:t>I used the publicly available code for MNC, which won the COCO challenge, and worked out its matching </a:t>
            </a:r>
            <a:r>
              <a:rPr lang="en-GB" err="1"/>
              <a:t>IoU</a:t>
            </a:r>
            <a:r>
              <a:rPr lang="en-GB"/>
              <a:t>. We can see that it is quite a lot lower than ours although its AP at 0.5 overlap is higher than ours.</a:t>
            </a:r>
          </a:p>
          <a:p>
            <a:r>
              <a:rPr lang="en-GB"/>
              <a:t>This suggests that the Average Precision is not fully indicative of instance segmentation performance. </a:t>
            </a:r>
          </a:p>
        </p:txBody>
      </p:sp>
      <p:sp>
        <p:nvSpPr>
          <p:cNvPr id="4" name="Slide Number Placeholder 3"/>
          <p:cNvSpPr>
            <a:spLocks noGrp="1"/>
          </p:cNvSpPr>
          <p:nvPr>
            <p:ph type="sldNum" sz="quarter" idx="10"/>
          </p:nvPr>
        </p:nvSpPr>
        <p:spPr/>
        <p:txBody>
          <a:bodyPr/>
          <a:lstStyle/>
          <a:p>
            <a:fld id="{E8E29B85-9B6E-4972-8219-386EB6CF3BB3}" type="slidenum">
              <a:rPr lang="en-ZA" smtClean="0"/>
              <a:t>22</a:t>
            </a:fld>
            <a:endParaRPr lang="en-ZA"/>
          </a:p>
        </p:txBody>
      </p:sp>
    </p:spTree>
    <p:extLst>
      <p:ext uri="{BB962C8B-B14F-4D97-AF65-F5344CB8AC3E}">
        <p14:creationId xmlns:p14="http://schemas.microsoft.com/office/powerpoint/2010/main" val="2530838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Additionally, we found that training for instance segmentation improves semantic segmentation performance.</a:t>
            </a:r>
          </a:p>
          <a:p>
            <a:endParaRPr lang="en-GB"/>
          </a:p>
          <a:p>
            <a:r>
              <a:rPr lang="en-GB"/>
              <a:t>So we basically first train a semantic segmentation model.</a:t>
            </a:r>
          </a:p>
          <a:p>
            <a:r>
              <a:rPr lang="en-GB"/>
              <a:t>We then append the instance subnetwork to it, and finetune the entire network.</a:t>
            </a:r>
          </a:p>
          <a:p>
            <a:r>
              <a:rPr lang="en-GB"/>
              <a:t>Thereafter, we take the predictions after the semantic segmentation stage of the network and found that they had improved a bit.</a:t>
            </a:r>
          </a:p>
          <a:p>
            <a:endParaRPr lang="en-GB"/>
          </a:p>
          <a:p>
            <a:r>
              <a:rPr lang="en-GB"/>
              <a:t>This is probably because the unary terms for the instance segmentation depend on the semantic segmentation output. So to improve the instance segmentation, the network has to improve its semantic segmentation as well. </a:t>
            </a:r>
          </a:p>
        </p:txBody>
      </p:sp>
      <p:sp>
        <p:nvSpPr>
          <p:cNvPr id="4" name="Slide Number Placeholder 3"/>
          <p:cNvSpPr>
            <a:spLocks noGrp="1"/>
          </p:cNvSpPr>
          <p:nvPr>
            <p:ph type="sldNum" sz="quarter" idx="10"/>
          </p:nvPr>
        </p:nvSpPr>
        <p:spPr/>
        <p:txBody>
          <a:bodyPr/>
          <a:lstStyle/>
          <a:p>
            <a:fld id="{E8E29B85-9B6E-4972-8219-386EB6CF3BB3}" type="slidenum">
              <a:rPr lang="en-ZA" smtClean="0"/>
              <a:t>23</a:t>
            </a:fld>
            <a:endParaRPr lang="en-ZA"/>
          </a:p>
        </p:txBody>
      </p:sp>
    </p:spTree>
    <p:extLst>
      <p:ext uri="{BB962C8B-B14F-4D97-AF65-F5344CB8AC3E}">
        <p14:creationId xmlns:p14="http://schemas.microsoft.com/office/powerpoint/2010/main" val="1080899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we also evaluated on Cityscapes.</a:t>
            </a:r>
          </a:p>
          <a:p>
            <a:r>
              <a:rPr lang="en-GB" dirty="0"/>
              <a:t>And it was the best performing method for a couple of months.</a:t>
            </a:r>
          </a:p>
          <a:p>
            <a:r>
              <a:rPr lang="en-GB" dirty="0"/>
              <a:t>Now Mask RCNN is the best. </a:t>
            </a:r>
          </a:p>
        </p:txBody>
      </p:sp>
      <p:sp>
        <p:nvSpPr>
          <p:cNvPr id="4" name="Slide Number Placeholder 3"/>
          <p:cNvSpPr>
            <a:spLocks noGrp="1"/>
          </p:cNvSpPr>
          <p:nvPr>
            <p:ph type="sldNum" sz="quarter" idx="10"/>
          </p:nvPr>
        </p:nvSpPr>
        <p:spPr/>
        <p:txBody>
          <a:bodyPr/>
          <a:lstStyle/>
          <a:p>
            <a:fld id="{E8E29B85-9B6E-4972-8219-386EB6CF3BB3}" type="slidenum">
              <a:rPr lang="en-ZA" smtClean="0"/>
              <a:t>24</a:t>
            </a:fld>
            <a:endParaRPr lang="en-ZA"/>
          </a:p>
        </p:txBody>
      </p:sp>
    </p:spTree>
    <p:extLst>
      <p:ext uri="{BB962C8B-B14F-4D97-AF65-F5344CB8AC3E}">
        <p14:creationId xmlns:p14="http://schemas.microsoft.com/office/powerpoint/2010/main" val="963359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before, I showed you some images where the current COCO winner performs quite badly.</a:t>
            </a:r>
          </a:p>
          <a:p>
            <a:endParaRPr lang="en-GB"/>
          </a:p>
          <a:p>
            <a:r>
              <a:rPr lang="en-GB"/>
              <a:t>Here are our results in comparison.</a:t>
            </a:r>
          </a:p>
          <a:p>
            <a:endParaRPr lang="en-GB"/>
          </a:p>
          <a:p>
            <a:r>
              <a:rPr lang="en-GB"/>
              <a:t>Also note that our model has been trained on VOC, and not COCO. </a:t>
            </a:r>
          </a:p>
        </p:txBody>
      </p:sp>
      <p:sp>
        <p:nvSpPr>
          <p:cNvPr id="4" name="Slide Number Placeholder 3"/>
          <p:cNvSpPr>
            <a:spLocks noGrp="1"/>
          </p:cNvSpPr>
          <p:nvPr>
            <p:ph type="sldNum" sz="quarter" idx="10"/>
          </p:nvPr>
        </p:nvSpPr>
        <p:spPr/>
        <p:txBody>
          <a:bodyPr/>
          <a:lstStyle/>
          <a:p>
            <a:fld id="{E8E29B85-9B6E-4972-8219-386EB6CF3BB3}" type="slidenum">
              <a:rPr lang="en-ZA" smtClean="0"/>
              <a:t>25</a:t>
            </a:fld>
            <a:endParaRPr lang="en-ZA"/>
          </a:p>
        </p:txBody>
      </p:sp>
    </p:spTree>
    <p:extLst>
      <p:ext uri="{BB962C8B-B14F-4D97-AF65-F5344CB8AC3E}">
        <p14:creationId xmlns:p14="http://schemas.microsoft.com/office/powerpoint/2010/main" val="1246635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26</a:t>
            </a:fld>
            <a:endParaRPr lang="en-ZA"/>
          </a:p>
        </p:txBody>
      </p:sp>
    </p:spTree>
    <p:extLst>
      <p:ext uri="{BB962C8B-B14F-4D97-AF65-F5344CB8AC3E}">
        <p14:creationId xmlns:p14="http://schemas.microsoft.com/office/powerpoint/2010/main" val="42904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8E29B85-9B6E-4972-8219-386EB6CF3BB3}" type="slidenum">
              <a:rPr lang="en-ZA" smtClean="0"/>
              <a:t>27</a:t>
            </a:fld>
            <a:endParaRPr lang="en-ZA"/>
          </a:p>
        </p:txBody>
      </p:sp>
    </p:spTree>
    <p:extLst>
      <p:ext uri="{BB962C8B-B14F-4D97-AF65-F5344CB8AC3E}">
        <p14:creationId xmlns:p14="http://schemas.microsoft.com/office/powerpoint/2010/main" val="1984895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8E29B85-9B6E-4972-8219-386EB6CF3BB3}" type="slidenum">
              <a:rPr lang="en-ZA" smtClean="0"/>
              <a:t>28</a:t>
            </a:fld>
            <a:endParaRPr lang="en-ZA"/>
          </a:p>
        </p:txBody>
      </p:sp>
    </p:spTree>
    <p:extLst>
      <p:ext uri="{BB962C8B-B14F-4D97-AF65-F5344CB8AC3E}">
        <p14:creationId xmlns:p14="http://schemas.microsoft.com/office/powerpoint/2010/main" val="85381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Many of the proposed instance segmentation methods are based on object detectors which have been modified to output masks instead of boxes. </a:t>
            </a:r>
          </a:p>
          <a:p>
            <a:endParaRPr lang="en-GB"/>
          </a:p>
          <a:p>
            <a:r>
              <a:rPr lang="en-GB"/>
              <a:t>Common examples being MNC, and its successor, Mask-RCNN. </a:t>
            </a:r>
          </a:p>
        </p:txBody>
      </p:sp>
      <p:sp>
        <p:nvSpPr>
          <p:cNvPr id="4" name="Slide Number Placeholder 3"/>
          <p:cNvSpPr>
            <a:spLocks noGrp="1"/>
          </p:cNvSpPr>
          <p:nvPr>
            <p:ph type="sldNum" sz="quarter" idx="10"/>
          </p:nvPr>
        </p:nvSpPr>
        <p:spPr/>
        <p:txBody>
          <a:bodyPr/>
          <a:lstStyle/>
          <a:p>
            <a:fld id="{E8E29B85-9B6E-4972-8219-386EB6CF3BB3}" type="slidenum">
              <a:rPr lang="en-ZA" smtClean="0"/>
              <a:t>3</a:t>
            </a:fld>
            <a:endParaRPr lang="en-ZA"/>
          </a:p>
        </p:txBody>
      </p:sp>
    </p:spTree>
    <p:extLst>
      <p:ext uri="{BB962C8B-B14F-4D97-AF65-F5344CB8AC3E}">
        <p14:creationId xmlns:p14="http://schemas.microsoft.com/office/powerpoint/2010/main" val="289299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However, all of these detection-based approaches have a common set of limitations.</a:t>
            </a:r>
          </a:p>
          <a:p>
            <a:endParaRPr lang="en-GB"/>
          </a:p>
          <a:p>
            <a:r>
              <a:rPr lang="en-GB"/>
              <a:t>They produce a ranked list of proposed instances and scores, instead of actual segmentation maps of the image like I showed in the first slide. </a:t>
            </a:r>
          </a:p>
          <a:p>
            <a:r>
              <a:rPr lang="en-GB"/>
              <a:t>And quite significantly, they process all these different object proposals independently of one another. </a:t>
            </a:r>
          </a:p>
          <a:p>
            <a:r>
              <a:rPr lang="en-GB"/>
              <a:t>So this means that one pixel can end up being assigned to multiple objects. </a:t>
            </a:r>
          </a:p>
          <a:p>
            <a:r>
              <a:rPr lang="en-GB"/>
              <a:t>And occlusions are not really handled at all. </a:t>
            </a:r>
          </a:p>
          <a:p>
            <a:r>
              <a:rPr lang="en-GB"/>
              <a:t>There are also more object proposals than actual instances in the image, but maybe counterintuitively, the AP metric which is used in benchmarks actually favours this.</a:t>
            </a:r>
          </a:p>
          <a:p>
            <a:endParaRPr lang="en-GB"/>
          </a:p>
          <a:p>
            <a:r>
              <a:rPr lang="en-GB"/>
              <a:t>Moreover, since these systems are based on initial box-based proposals, they are limited by the initial quality of these boxes, and cannot actually go “outside of them”. </a:t>
            </a:r>
          </a:p>
        </p:txBody>
      </p:sp>
      <p:sp>
        <p:nvSpPr>
          <p:cNvPr id="4" name="Slide Number Placeholder 3"/>
          <p:cNvSpPr>
            <a:spLocks noGrp="1"/>
          </p:cNvSpPr>
          <p:nvPr>
            <p:ph type="sldNum" sz="quarter" idx="10"/>
          </p:nvPr>
        </p:nvSpPr>
        <p:spPr/>
        <p:txBody>
          <a:bodyPr/>
          <a:lstStyle/>
          <a:p>
            <a:fld id="{E8E29B85-9B6E-4972-8219-386EB6CF3BB3}" type="slidenum">
              <a:rPr lang="en-ZA" smtClean="0"/>
              <a:t>4</a:t>
            </a:fld>
            <a:endParaRPr lang="en-ZA"/>
          </a:p>
        </p:txBody>
      </p:sp>
    </p:spTree>
    <p:extLst>
      <p:ext uri="{BB962C8B-B14F-4D97-AF65-F5344CB8AC3E}">
        <p14:creationId xmlns:p14="http://schemas.microsoft.com/office/powerpoint/2010/main" val="419746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here you can see some examples of how these limitations show up in images. These failure modes are actually quite systematic if you look through all the images. </a:t>
            </a:r>
          </a:p>
          <a:p>
            <a:endParaRPr lang="en-GB"/>
          </a:p>
          <a:p>
            <a:r>
              <a:rPr lang="en-GB"/>
              <a:t>These results are from the Microsoft Asia team which won the most recent COCO challenge, and put all their results online. https://onedrive.live.com/?authkey=%21ABB_CV2zvCEoNK0&amp;id=F371D9563727B96F%2192190&amp;cid=F371D9563727B96F</a:t>
            </a:r>
          </a:p>
          <a:p>
            <a:endParaRPr lang="en-GB"/>
          </a:p>
          <a:p>
            <a:r>
              <a:rPr lang="en-GB"/>
              <a:t>You can see that far many more people than actually present are being predicted in the image. </a:t>
            </a:r>
          </a:p>
          <a:p>
            <a:r>
              <a:rPr lang="en-GB"/>
              <a:t>Moreover, in many of the overlapping parts, the pixel actually belongs to multiple different person instances.</a:t>
            </a:r>
          </a:p>
          <a:p>
            <a:r>
              <a:rPr lang="en-GB"/>
              <a:t>Occlusions between different instances are not really being handled at all. </a:t>
            </a:r>
          </a:p>
          <a:p>
            <a:r>
              <a:rPr lang="en-GB"/>
              <a:t>And the segmentation quality is relatively poor compared to semantic segmentation papers. </a:t>
            </a:r>
          </a:p>
          <a:p>
            <a:endParaRPr lang="en-GB"/>
          </a:p>
          <a:p>
            <a:r>
              <a:rPr lang="en-GB"/>
              <a:t>And as you can see, just by thresholding the scores of different masks, they cannot even count the number of instances in the image. </a:t>
            </a:r>
          </a:p>
          <a:p>
            <a:endParaRPr lang="en-GB"/>
          </a:p>
          <a:p>
            <a:r>
              <a:rPr lang="en-GB"/>
              <a:t>And its worth noting that you need to do post-processing to produce these results. The algorithm itself outputs a list of segmented masks and their scores. The final visualisation is produced by taking the maximum scoring instance at each pixel, and heuristically merging some proposals together as well. </a:t>
            </a:r>
          </a:p>
        </p:txBody>
      </p:sp>
      <p:sp>
        <p:nvSpPr>
          <p:cNvPr id="4" name="Slide Number Placeholder 3"/>
          <p:cNvSpPr>
            <a:spLocks noGrp="1"/>
          </p:cNvSpPr>
          <p:nvPr>
            <p:ph type="sldNum" sz="quarter" idx="10"/>
          </p:nvPr>
        </p:nvSpPr>
        <p:spPr/>
        <p:txBody>
          <a:bodyPr/>
          <a:lstStyle/>
          <a:p>
            <a:fld id="{E8E29B85-9B6E-4972-8219-386EB6CF3BB3}" type="slidenum">
              <a:rPr lang="en-ZA" smtClean="0"/>
              <a:t>5</a:t>
            </a:fld>
            <a:endParaRPr lang="en-ZA"/>
          </a:p>
        </p:txBody>
      </p:sp>
    </p:spTree>
    <p:extLst>
      <p:ext uri="{BB962C8B-B14F-4D97-AF65-F5344CB8AC3E}">
        <p14:creationId xmlns:p14="http://schemas.microsoft.com/office/powerpoint/2010/main" val="34919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our proposed approach attempts to address the problems that I mentioned.</a:t>
            </a:r>
          </a:p>
          <a:p>
            <a:endParaRPr lang="en-GB"/>
          </a:p>
          <a:p>
            <a:r>
              <a:rPr lang="en-GB"/>
              <a:t>In contrast to most other methods which modify object detectors to output instances, we augments an instance-agnostic semantic segmentation network to output instances. </a:t>
            </a:r>
          </a:p>
          <a:p>
            <a:endParaRPr lang="en-GB"/>
          </a:p>
          <a:p>
            <a:r>
              <a:rPr lang="en-GB"/>
              <a:t>As we do not process independent proposals, we have to deal with a variable number of instances per image. Which is effectively a dynamic label space. </a:t>
            </a:r>
          </a:p>
          <a:p>
            <a:r>
              <a:rPr lang="en-GB"/>
              <a:t>And since we our network outputs a segmentation map where each pixel is only assigned one label, it means that it has to learn to reason about occlusions. </a:t>
            </a:r>
          </a:p>
          <a:p>
            <a:r>
              <a:rPr lang="en-GB"/>
              <a:t>Moreover, it also means that we do not require any post-processing unlike all the other methods. </a:t>
            </a:r>
          </a:p>
        </p:txBody>
      </p:sp>
      <p:sp>
        <p:nvSpPr>
          <p:cNvPr id="4" name="Slide Number Placeholder 3"/>
          <p:cNvSpPr>
            <a:spLocks noGrp="1"/>
          </p:cNvSpPr>
          <p:nvPr>
            <p:ph type="sldNum" sz="quarter" idx="10"/>
          </p:nvPr>
        </p:nvSpPr>
        <p:spPr/>
        <p:txBody>
          <a:bodyPr/>
          <a:lstStyle/>
          <a:p>
            <a:fld id="{E8E29B85-9B6E-4972-8219-386EB6CF3BB3}" type="slidenum">
              <a:rPr lang="en-ZA" smtClean="0"/>
              <a:t>6</a:t>
            </a:fld>
            <a:endParaRPr lang="en-ZA"/>
          </a:p>
        </p:txBody>
      </p:sp>
    </p:spTree>
    <p:extLst>
      <p:ext uri="{BB962C8B-B14F-4D97-AF65-F5344CB8AC3E}">
        <p14:creationId xmlns:p14="http://schemas.microsoft.com/office/powerpoint/2010/main" val="2351981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our proposed approach is based on an initial semantic segmentation. </a:t>
            </a:r>
          </a:p>
          <a:p>
            <a:r>
              <a:rPr lang="en-GB"/>
              <a:t>We use this initial category-level segmentation, along with the cues of an object detector to reason about instances.</a:t>
            </a:r>
          </a:p>
          <a:p>
            <a:r>
              <a:rPr lang="en-GB"/>
              <a:t>Basically, we associate each pixel in the semantic segmentation with a detection. The result is an instance segmentation. </a:t>
            </a:r>
          </a:p>
          <a:p>
            <a:endParaRPr lang="en-GB"/>
          </a:p>
          <a:p>
            <a:r>
              <a:rPr lang="en-GB"/>
              <a:t>This makes the assumption that the number of object detections is the number of possible instances. </a:t>
            </a:r>
          </a:p>
          <a:p>
            <a:r>
              <a:rPr lang="en-GB"/>
              <a:t>However, since we can handle false positive detections, this is not much of an issue as we can use a small threshold on the detections. </a:t>
            </a:r>
          </a:p>
          <a:p>
            <a:endParaRPr lang="en-GB"/>
          </a:p>
          <a:p>
            <a:r>
              <a:rPr lang="en-GB"/>
              <a:t>So although are network has two parts – a semantic segmentation part and an instance part – all of these modules are differentiable and so we can </a:t>
            </a:r>
            <a:r>
              <a:rPr lang="en-GB" err="1"/>
              <a:t>backpropogate</a:t>
            </a:r>
            <a:r>
              <a:rPr lang="en-GB"/>
              <a:t> through it. </a:t>
            </a:r>
          </a:p>
          <a:p>
            <a:endParaRPr lang="en-GB"/>
          </a:p>
          <a:p>
            <a:r>
              <a:rPr lang="en-GB"/>
              <a:t>Additionally, since we are using detections in our instance part of the network, we also use them in the semantic segmentation part with a Higher Order potential. I can describe this later if there is time. </a:t>
            </a:r>
          </a:p>
        </p:txBody>
      </p:sp>
      <p:sp>
        <p:nvSpPr>
          <p:cNvPr id="4" name="Slide Number Placeholder 3"/>
          <p:cNvSpPr>
            <a:spLocks noGrp="1"/>
          </p:cNvSpPr>
          <p:nvPr>
            <p:ph type="sldNum" sz="quarter" idx="10"/>
          </p:nvPr>
        </p:nvSpPr>
        <p:spPr/>
        <p:txBody>
          <a:bodyPr/>
          <a:lstStyle/>
          <a:p>
            <a:fld id="{C6A0744C-C358-40BD-B871-5BE0147080C8}" type="slidenum">
              <a:rPr lang="en-GB" smtClean="0"/>
              <a:t>7</a:t>
            </a:fld>
            <a:endParaRPr lang="en-GB"/>
          </a:p>
        </p:txBody>
      </p:sp>
    </p:spTree>
    <p:extLst>
      <p:ext uri="{BB962C8B-B14F-4D97-AF65-F5344CB8AC3E}">
        <p14:creationId xmlns:p14="http://schemas.microsoft.com/office/powerpoint/2010/main" val="222319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our proposed approach is based on an initial semantic segmentation. </a:t>
            </a:r>
          </a:p>
          <a:p>
            <a:r>
              <a:rPr lang="en-GB"/>
              <a:t>We use this initial category-level segmentation, along with the cues of an object detector to reason about instances.</a:t>
            </a:r>
          </a:p>
          <a:p>
            <a:r>
              <a:rPr lang="en-GB"/>
              <a:t>Basically, we associate each pixel in the semantic segmentation with a detection. The result is an instance segmentation. </a:t>
            </a:r>
          </a:p>
          <a:p>
            <a:endParaRPr lang="en-GB"/>
          </a:p>
          <a:p>
            <a:r>
              <a:rPr lang="en-GB"/>
              <a:t>This makes the assumption that the number of object detections is the number of possible instances. </a:t>
            </a:r>
          </a:p>
          <a:p>
            <a:r>
              <a:rPr lang="en-GB"/>
              <a:t>However, since we can handle false positive detections, this is not much of an issue as we can use a small threshold on the detections. </a:t>
            </a:r>
          </a:p>
          <a:p>
            <a:endParaRPr lang="en-GB"/>
          </a:p>
          <a:p>
            <a:r>
              <a:rPr lang="en-GB"/>
              <a:t>So although are network has two parts – a semantic segmentation part and an instance part – all of these modules are differentiable and so we can </a:t>
            </a:r>
            <a:r>
              <a:rPr lang="en-GB" err="1"/>
              <a:t>backpropogate</a:t>
            </a:r>
            <a:r>
              <a:rPr lang="en-GB"/>
              <a:t> through it. </a:t>
            </a:r>
          </a:p>
          <a:p>
            <a:endParaRPr lang="en-GB"/>
          </a:p>
          <a:p>
            <a:r>
              <a:rPr lang="en-GB"/>
              <a:t>Additionally, since we are using detections in our instance part of the network, we also use them in the semantic segmentation part with a Higher Order potential. I can describe this later if there is time. </a:t>
            </a:r>
          </a:p>
        </p:txBody>
      </p:sp>
      <p:sp>
        <p:nvSpPr>
          <p:cNvPr id="4" name="Slide Number Placeholder 3"/>
          <p:cNvSpPr>
            <a:spLocks noGrp="1"/>
          </p:cNvSpPr>
          <p:nvPr>
            <p:ph type="sldNum" sz="quarter" idx="10"/>
          </p:nvPr>
        </p:nvSpPr>
        <p:spPr/>
        <p:txBody>
          <a:bodyPr/>
          <a:lstStyle/>
          <a:p>
            <a:fld id="{E8E29B85-9B6E-4972-8219-386EB6CF3BB3}" type="slidenum">
              <a:rPr lang="en-ZA" smtClean="0"/>
              <a:t>8</a:t>
            </a:fld>
            <a:endParaRPr lang="en-ZA"/>
          </a:p>
        </p:txBody>
      </p:sp>
    </p:spTree>
    <p:extLst>
      <p:ext uri="{BB962C8B-B14F-4D97-AF65-F5344CB8AC3E}">
        <p14:creationId xmlns:p14="http://schemas.microsoft.com/office/powerpoint/2010/main" val="1273198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define a conditional random field over our instances. </a:t>
            </a:r>
          </a:p>
          <a:p>
            <a:r>
              <a:rPr lang="en-US"/>
              <a:t>We assume there are D detections for the image, where D varies for each image, meaning that each pixel can take on 1 of (D+1) labels.</a:t>
            </a:r>
          </a:p>
          <a:p>
            <a:endParaRPr lang="en-US"/>
          </a:p>
          <a:p>
            <a:r>
              <a:rPr lang="en-US"/>
              <a:t>We have three separate unary potentials which take the initial semantic segmentations and object detections into account. </a:t>
            </a:r>
          </a:p>
          <a:p>
            <a:r>
              <a:rPr lang="en-US"/>
              <a:t>There is also the densely connected pairwise term that is quite common in segmentation. It basically takes on the form of a bilateral filter which encourages nearby pixels that are close to each other in space and appearance to take on the same label. </a:t>
            </a:r>
          </a:p>
          <a:p>
            <a:endParaRPr lang="en-US"/>
          </a:p>
          <a:p>
            <a:r>
              <a:rPr lang="en-US"/>
              <a:t>Our potential function share the same parameters for each label, allowing it to deal with an arbitrary number of instances. </a:t>
            </a:r>
          </a:p>
        </p:txBody>
      </p:sp>
      <p:sp>
        <p:nvSpPr>
          <p:cNvPr id="4" name="Slide Number Placeholder 3"/>
          <p:cNvSpPr>
            <a:spLocks noGrp="1"/>
          </p:cNvSpPr>
          <p:nvPr>
            <p:ph type="sldNum" sz="quarter" idx="10"/>
          </p:nvPr>
        </p:nvSpPr>
        <p:spPr/>
        <p:txBody>
          <a:bodyPr/>
          <a:lstStyle/>
          <a:p>
            <a:fld id="{E8E29B85-9B6E-4972-8219-386EB6CF3BB3}" type="slidenum">
              <a:rPr lang="en-ZA" smtClean="0"/>
              <a:t>9</a:t>
            </a:fld>
            <a:endParaRPr lang="en-ZA"/>
          </a:p>
        </p:txBody>
      </p:sp>
    </p:spTree>
    <p:extLst>
      <p:ext uri="{BB962C8B-B14F-4D97-AF65-F5344CB8AC3E}">
        <p14:creationId xmlns:p14="http://schemas.microsoft.com/office/powerpoint/2010/main" val="64659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F81E26DC-81FC-4BE2-9FB0-F689675F4083}" type="datetime1">
              <a:rPr lang="en-ZA" smtClean="0"/>
              <a:t>2017/09/02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61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56D7E3-A026-4F32-AD6D-7CFFCE912C1A}" type="datetime1">
              <a:rPr lang="en-ZA" smtClean="0"/>
              <a:t>2017/09/02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168698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019300-14E2-4C03-B56D-0491493FE516}" type="datetime1">
              <a:rPr lang="en-ZA" smtClean="0"/>
              <a:t>2017/09/02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1243837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E560A3-32A6-4FDC-A3C6-813A769ECE4B}" type="datetime1">
              <a:rPr lang="en-ZA" smtClean="0"/>
              <a:t>2017/09/02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27764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75D92C-2BD0-4359-BE01-1B1724CE2B2C}" type="datetime1">
              <a:rPr lang="en-ZA" smtClean="0"/>
              <a:t>2017/09/02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42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DD6051-6658-46D2-9D36-53D4BB26F4E0}" type="datetime1">
              <a:rPr lang="en-ZA" smtClean="0"/>
              <a:t>2017/09/02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254960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3702DF-1DBC-44F9-A652-74E5FFAF40A3}" type="datetime1">
              <a:rPr lang="en-ZA" smtClean="0"/>
              <a:t>2017/09/02</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61171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799E6A-E27F-4F3C-95CA-1E9299D7AB40}" type="datetime1">
              <a:rPr lang="en-ZA" smtClean="0"/>
              <a:t>2017/09/02</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2239554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A8116A-C7FF-4C5C-9054-2A6488D1E19F}" type="datetime1">
              <a:rPr lang="en-ZA" smtClean="0"/>
              <a:t>2017/09/02</a:t>
            </a:fld>
            <a:endParaRPr lang="en-Z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ZA"/>
          </a:p>
        </p:txBody>
      </p:sp>
      <p:sp>
        <p:nvSpPr>
          <p:cNvPr id="9" name="Slide Number Placeholder 8"/>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38145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CB99E40-B283-4ADD-B118-D489BC822459}" type="datetime1">
              <a:rPr lang="en-ZA" smtClean="0"/>
              <a:t>2017/09/02</a:t>
            </a:fld>
            <a:endParaRPr lang="en-Z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Z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E88EA90-0C7F-461C-A261-5F2AFA866A12}" type="slidenum">
              <a:rPr lang="en-ZA" smtClean="0"/>
              <a:t>‹#›</a:t>
            </a:fld>
            <a:endParaRPr lang="en-ZA"/>
          </a:p>
        </p:txBody>
      </p:sp>
    </p:spTree>
    <p:extLst>
      <p:ext uri="{BB962C8B-B14F-4D97-AF65-F5344CB8AC3E}">
        <p14:creationId xmlns:p14="http://schemas.microsoft.com/office/powerpoint/2010/main" val="252414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274695-003E-4683-BDD7-2EF8718E7972}" type="datetime1">
              <a:rPr lang="en-ZA" smtClean="0"/>
              <a:t>2017/09/02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164231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8B2833-B57C-4935-8435-B500656E4A33}" type="datetime1">
              <a:rPr lang="en-ZA" smtClean="0"/>
              <a:t>2017/09/02</a:t>
            </a:fld>
            <a:endParaRPr lang="en-Z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ZA"/>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E88EA90-0C7F-461C-A261-5F2AFA866A12}" type="slidenum">
              <a:rPr lang="en-ZA" smtClean="0"/>
              <a:t>‹#›</a:t>
            </a:fld>
            <a:endParaRPr lang="en-Z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9005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jpe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9.png"/><Relationship Id="rId9"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ZA" sz="6000"/>
              <a:t>Pixelwise Instance Segmentation with a Dynamically Instantiated Network</a:t>
            </a:r>
          </a:p>
        </p:txBody>
      </p:sp>
      <p:sp>
        <p:nvSpPr>
          <p:cNvPr id="3" name="Subtitle 2"/>
          <p:cNvSpPr>
            <a:spLocks noGrp="1"/>
          </p:cNvSpPr>
          <p:nvPr>
            <p:ph type="subTitle" idx="1"/>
          </p:nvPr>
        </p:nvSpPr>
        <p:spPr/>
        <p:txBody>
          <a:bodyPr>
            <a:normAutofit/>
          </a:bodyPr>
          <a:lstStyle/>
          <a:p>
            <a:endParaRPr lang="en-ZA"/>
          </a:p>
          <a:p>
            <a:pPr algn="ctr"/>
            <a:r>
              <a:rPr lang="en-ZA" sz="2800" cap="none"/>
              <a:t>Anurag Arnab,</a:t>
            </a:r>
            <a:r>
              <a:rPr lang="en-US" sz="2800" cap="none"/>
              <a:t> Philip H.S. Torr</a:t>
            </a:r>
            <a:endParaRPr lang="en-ZA" sz="2800" cap="none"/>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9320" y="235782"/>
            <a:ext cx="1418848" cy="1418848"/>
          </a:xfrm>
          <a:prstGeom prst="rect">
            <a:avLst/>
          </a:prstGeom>
        </p:spPr>
      </p:pic>
      <p:pic>
        <p:nvPicPr>
          <p:cNvPr id="2050" name="Picture 2" descr="Torr Vision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4057" y="235783"/>
            <a:ext cx="1214205" cy="14188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BBCBBE-6F85-9843-BC53-218645500A43}"/>
              </a:ext>
            </a:extLst>
          </p:cNvPr>
          <p:cNvSpPr txBox="1"/>
          <p:nvPr/>
        </p:nvSpPr>
        <p:spPr>
          <a:xfrm>
            <a:off x="5181600" y="2514600"/>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769907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Box Term</a:t>
            </a:r>
            <a:endParaRPr lang="en-GB"/>
          </a:p>
        </p:txBody>
      </p:sp>
      <p:sp>
        <p:nvSpPr>
          <p:cNvPr id="3" name="Content Placeholder 2"/>
          <p:cNvSpPr>
            <a:spLocks noGrp="1"/>
          </p:cNvSpPr>
          <p:nvPr>
            <p:ph idx="1"/>
          </p:nvPr>
        </p:nvSpPr>
        <p:spPr/>
        <p:txBody>
          <a:bodyPr/>
          <a:lstStyle/>
          <a:p>
            <a:pPr>
              <a:buFont typeface="Wingdings" panose="05000000000000000000" pitchFamily="2" charset="2"/>
              <a:buChar char="§"/>
            </a:pPr>
            <a:r>
              <a:rPr lang="en-US"/>
              <a:t>Based on intuition that if segmented pixel lies within bounding box and has the same class, then it belongs to the instance represented by that class</a:t>
            </a:r>
          </a:p>
          <a:p>
            <a:pPr>
              <a:buFont typeface="Wingdings" panose="05000000000000000000" pitchFamily="2" charset="2"/>
              <a:buChar char="§"/>
            </a:pPr>
            <a:r>
              <a:rPr lang="en-US"/>
              <a:t>Works well when we have good initial semantic segmentation</a:t>
            </a:r>
            <a:endParaRPr lang="en-GB"/>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484" y="3344445"/>
            <a:ext cx="3361734" cy="25246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545" y="3341644"/>
            <a:ext cx="3361042" cy="2527450"/>
          </a:xfrm>
          <a:prstGeom prst="rect">
            <a:avLst/>
          </a:prstGeom>
        </p:spPr>
      </p:pic>
    </p:spTree>
    <p:extLst>
      <p:ext uri="{BB962C8B-B14F-4D97-AF65-F5344CB8AC3E}">
        <p14:creationId xmlns:p14="http://schemas.microsoft.com/office/powerpoint/2010/main" val="1557918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Box Term</a:t>
            </a:r>
            <a:endParaRPr lang="en-GB"/>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471" y="3649245"/>
            <a:ext cx="3361734" cy="25246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545" y="3646444"/>
            <a:ext cx="3361042" cy="2527450"/>
          </a:xfrm>
          <a:prstGeom prst="rect">
            <a:avLst/>
          </a:prstGeom>
        </p:spPr>
      </p:pic>
      <p:pic>
        <p:nvPicPr>
          <p:cNvPr id="6" name="Content Placeholder 5">
            <a:extLst>
              <a:ext uri="{FF2B5EF4-FFF2-40B4-BE49-F238E27FC236}">
                <a16:creationId xmlns:a16="http://schemas.microsoft.com/office/drawing/2014/main" id="{79A5FC1B-F6B2-436B-994F-1CC05607FBEF}"/>
              </a:ext>
            </a:extLst>
          </p:cNvPr>
          <p:cNvPicPr>
            <a:picLocks noGrp="1" noChangeAspect="1"/>
          </p:cNvPicPr>
          <p:nvPr>
            <p:ph idx="1"/>
          </p:nvPr>
        </p:nvPicPr>
        <p:blipFill rotWithShape="1">
          <a:blip r:embed="rId5"/>
          <a:srcRect t="10036" b="7401"/>
          <a:stretch/>
        </p:blipFill>
        <p:spPr>
          <a:xfrm>
            <a:off x="3761582" y="1866211"/>
            <a:ext cx="4831812" cy="102581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75B5FB-7FF9-48CB-9C88-3D77A96AA0D1}"/>
                  </a:ext>
                </a:extLst>
              </p:cNvPr>
              <p:cNvSpPr txBox="1"/>
              <p:nvPr/>
            </p:nvSpPr>
            <p:spPr>
              <a:xfrm>
                <a:off x="2660471" y="2892030"/>
                <a:ext cx="7022115" cy="374270"/>
              </a:xfrm>
              <a:prstGeom prst="rect">
                <a:avLst/>
              </a:prstGeom>
              <a:noFill/>
            </p:spPr>
            <p:txBody>
              <a:bodyPr wrap="square" rtlCol="0">
                <a:spAutoFit/>
              </a:bodyPr>
              <a:lstStyle/>
              <a:p>
                <a:pPr algn="ctr"/>
                <a:r>
                  <a:rPr lang="en-GB"/>
                  <a:t>            - probability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𝑖</m:t>
                        </m:r>
                      </m:e>
                      <m:sup>
                        <m:r>
                          <a:rPr lang="en-GB" b="0" i="1" smtClean="0">
                            <a:latin typeface="Cambria Math" panose="02040503050406030204" pitchFamily="18" charset="0"/>
                          </a:rPr>
                          <m:t>𝑡h</m:t>
                        </m:r>
                      </m:sup>
                    </m:sSup>
                  </m:oMath>
                </a14:m>
                <a:r>
                  <a:rPr lang="en-GB"/>
                  <a:t> pixel taking on label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𝑘</m:t>
                        </m:r>
                      </m:e>
                      <m:sup>
                        <m:r>
                          <a:rPr lang="en-GB" b="0" i="1" smtClean="0">
                            <a:latin typeface="Cambria Math" panose="02040503050406030204" pitchFamily="18" charset="0"/>
                          </a:rPr>
                          <m:t>𝑡h</m:t>
                        </m:r>
                      </m:sup>
                    </m:sSup>
                  </m:oMath>
                </a14:m>
                <a:r>
                  <a:rPr lang="en-GB"/>
                  <a:t> detection. </a:t>
                </a:r>
              </a:p>
            </p:txBody>
          </p:sp>
        </mc:Choice>
        <mc:Fallback xmlns="">
          <p:sp>
            <p:nvSpPr>
              <p:cNvPr id="3" name="TextBox 2">
                <a:extLst>
                  <a:ext uri="{FF2B5EF4-FFF2-40B4-BE49-F238E27FC236}">
                    <a16:creationId xmlns:a16="http://schemas.microsoft.com/office/drawing/2014/main" id="{F275B5FB-7FF9-48CB-9C88-3D77A96AA0D1}"/>
                  </a:ext>
                </a:extLst>
              </p:cNvPr>
              <p:cNvSpPr txBox="1">
                <a:spLocks noRot="1" noChangeAspect="1" noMove="1" noResize="1" noEditPoints="1" noAdjustHandles="1" noChangeArrowheads="1" noChangeShapeType="1" noTextEdit="1"/>
              </p:cNvSpPr>
              <p:nvPr/>
            </p:nvSpPr>
            <p:spPr>
              <a:xfrm>
                <a:off x="2660471" y="2892030"/>
                <a:ext cx="7022115" cy="374270"/>
              </a:xfrm>
              <a:prstGeom prst="rect">
                <a:avLst/>
              </a:prstGeom>
              <a:blipFill>
                <a:blip r:embed="rId6"/>
                <a:stretch>
                  <a:fillRect t="-6452" b="-24194"/>
                </a:stretch>
              </a:blipFill>
            </p:spPr>
            <p:txBody>
              <a:bodyPr/>
              <a:lstStyle/>
              <a:p>
                <a:r>
                  <a:rPr lang="en-US">
                    <a:noFill/>
                  </a:rPr>
                  <a:t> </a:t>
                </a:r>
              </a:p>
            </p:txBody>
          </p:sp>
        </mc:Fallback>
      </mc:AlternateContent>
      <p:pic>
        <p:nvPicPr>
          <p:cNvPr id="7" name="Content Placeholder 5">
            <a:extLst>
              <a:ext uri="{FF2B5EF4-FFF2-40B4-BE49-F238E27FC236}">
                <a16:creationId xmlns:a16="http://schemas.microsoft.com/office/drawing/2014/main" id="{53960EC6-6810-4C5A-AEF9-F20226867946}"/>
              </a:ext>
            </a:extLst>
          </p:cNvPr>
          <p:cNvPicPr>
            <a:picLocks noChangeAspect="1"/>
          </p:cNvPicPr>
          <p:nvPr/>
        </p:nvPicPr>
        <p:blipFill rotWithShape="1">
          <a:blip r:embed="rId5"/>
          <a:srcRect l="46584" t="24040" r="37747" b="50487"/>
          <a:stretch/>
        </p:blipFill>
        <p:spPr>
          <a:xfrm>
            <a:off x="3191419" y="2971804"/>
            <a:ext cx="653000" cy="272980"/>
          </a:xfrm>
          <a:prstGeom prst="rect">
            <a:avLst/>
          </a:prstGeom>
        </p:spPr>
      </p:pic>
      <p:pic>
        <p:nvPicPr>
          <p:cNvPr id="8" name="Content Placeholder 5">
            <a:extLst>
              <a:ext uri="{FF2B5EF4-FFF2-40B4-BE49-F238E27FC236}">
                <a16:creationId xmlns:a16="http://schemas.microsoft.com/office/drawing/2014/main" id="{E2D4F7B4-DE49-443C-A498-84E162514763}"/>
              </a:ext>
            </a:extLst>
          </p:cNvPr>
          <p:cNvPicPr>
            <a:picLocks noChangeAspect="1"/>
          </p:cNvPicPr>
          <p:nvPr/>
        </p:nvPicPr>
        <p:blipFill rotWithShape="1">
          <a:blip r:embed="rId5"/>
          <a:srcRect l="61588" t="24383" r="31086" b="47894"/>
          <a:stretch/>
        </p:blipFill>
        <p:spPr>
          <a:xfrm>
            <a:off x="3490456" y="3244784"/>
            <a:ext cx="353963" cy="3444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C51B1B-E67B-438D-B10C-F264EAAE973E}"/>
                  </a:ext>
                </a:extLst>
              </p:cNvPr>
              <p:cNvSpPr txBox="1"/>
              <p:nvPr/>
            </p:nvSpPr>
            <p:spPr>
              <a:xfrm>
                <a:off x="2615423" y="3195295"/>
                <a:ext cx="4149172" cy="374270"/>
              </a:xfrm>
              <a:prstGeom prst="rect">
                <a:avLst/>
              </a:prstGeom>
              <a:noFill/>
            </p:spPr>
            <p:txBody>
              <a:bodyPr wrap="square" rtlCol="0">
                <a:spAutoFit/>
              </a:bodyPr>
              <a:lstStyle/>
              <a:p>
                <a:pPr algn="ctr"/>
                <a:r>
                  <a:rPr lang="en-GB"/>
                  <a:t>            - score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𝑘</m:t>
                        </m:r>
                      </m:e>
                      <m:sup>
                        <m:r>
                          <a:rPr lang="en-GB" b="0" i="1" smtClean="0">
                            <a:latin typeface="Cambria Math" panose="02040503050406030204" pitchFamily="18" charset="0"/>
                          </a:rPr>
                          <m:t>𝑡h</m:t>
                        </m:r>
                      </m:sup>
                    </m:sSup>
                  </m:oMath>
                </a14:m>
                <a:r>
                  <a:rPr lang="en-GB"/>
                  <a:t> detection. </a:t>
                </a:r>
              </a:p>
            </p:txBody>
          </p:sp>
        </mc:Choice>
        <mc:Fallback xmlns="">
          <p:sp>
            <p:nvSpPr>
              <p:cNvPr id="9" name="TextBox 8">
                <a:extLst>
                  <a:ext uri="{FF2B5EF4-FFF2-40B4-BE49-F238E27FC236}">
                    <a16:creationId xmlns:a16="http://schemas.microsoft.com/office/drawing/2014/main" id="{51C51B1B-E67B-438D-B10C-F264EAAE973E}"/>
                  </a:ext>
                </a:extLst>
              </p:cNvPr>
              <p:cNvSpPr txBox="1">
                <a:spLocks noRot="1" noChangeAspect="1" noMove="1" noResize="1" noEditPoints="1" noAdjustHandles="1" noChangeArrowheads="1" noChangeShapeType="1" noTextEdit="1"/>
              </p:cNvSpPr>
              <p:nvPr/>
            </p:nvSpPr>
            <p:spPr>
              <a:xfrm>
                <a:off x="2615423" y="3195295"/>
                <a:ext cx="4149172" cy="374270"/>
              </a:xfrm>
              <a:prstGeom prst="rect">
                <a:avLst/>
              </a:prstGeom>
              <a:blipFill>
                <a:blip r:embed="rId7"/>
                <a:stretch>
                  <a:fillRect t="-6452" b="-24194"/>
                </a:stretch>
              </a:blipFill>
            </p:spPr>
            <p:txBody>
              <a:bodyPr/>
              <a:lstStyle/>
              <a:p>
                <a:r>
                  <a:rPr lang="en-US">
                    <a:noFill/>
                  </a:rPr>
                  <a:t> </a:t>
                </a:r>
              </a:p>
            </p:txBody>
          </p:sp>
        </mc:Fallback>
      </mc:AlternateContent>
    </p:spTree>
    <p:extLst>
      <p:ext uri="{BB962C8B-B14F-4D97-AF65-F5344CB8AC3E}">
        <p14:creationId xmlns:p14="http://schemas.microsoft.com/office/powerpoint/2010/main" val="292488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Term</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2010630"/>
                <a:ext cx="10515600" cy="4351338"/>
              </a:xfrm>
            </p:spPr>
            <p:txBody>
              <a:bodyPr/>
              <a:lstStyle/>
              <a:p>
                <a:pPr>
                  <a:buFont typeface="Wingdings" panose="05000000000000000000" pitchFamily="2" charset="2"/>
                  <a:buChar char="§"/>
                </a:pPr>
                <a:r>
                  <a:rPr lang="en-US"/>
                  <a:t>If we have </a:t>
                </a:r>
                <a14:m>
                  <m:oMath xmlns:m="http://schemas.openxmlformats.org/officeDocument/2006/math">
                    <m:r>
                      <a:rPr lang="en-US" i="1" dirty="0" smtClean="0">
                        <a:latin typeface="Cambria Math" panose="02040503050406030204" pitchFamily="18" charset="0"/>
                      </a:rPr>
                      <m:t>𝑑</m:t>
                    </m:r>
                  </m:oMath>
                </a14:m>
                <a:r>
                  <a:rPr lang="en-US"/>
                  <a:t> possible instances of an object class, and no further </a:t>
                </a:r>
                <a:r>
                  <a:rPr lang="en-US" err="1"/>
                  <a:t>localisation</a:t>
                </a:r>
                <a:r>
                  <a:rPr lang="en-US"/>
                  <a:t> information, each instances is equally probable.</a:t>
                </a:r>
              </a:p>
              <a:p>
                <a:pPr>
                  <a:buFont typeface="Wingdings" panose="05000000000000000000" pitchFamily="2" charset="2"/>
                  <a:buChar char="§"/>
                </a:pPr>
                <a:r>
                  <a:rPr lang="en-US"/>
                  <a:t>Global term can handle poorly </a:t>
                </a:r>
                <a:r>
                  <a:rPr lang="en-US" err="1"/>
                  <a:t>localised</a:t>
                </a:r>
                <a:r>
                  <a:rPr lang="en-US"/>
                  <a:t> bounding boxes</a:t>
                </a:r>
              </a:p>
              <a:p>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2010630"/>
                <a:ext cx="10515600" cy="4351338"/>
              </a:xfrm>
              <a:blipFill>
                <a:blip r:embed="rId3"/>
                <a:stretch>
                  <a:fillRect l="-1391" t="-1541"/>
                </a:stretch>
              </a:blipFill>
            </p:spPr>
            <p:txBody>
              <a:bodyPr/>
              <a:lstStyle/>
              <a:p>
                <a:r>
                  <a:rPr lang="en-US">
                    <a:noFill/>
                  </a:rPr>
                  <a:t> </a:t>
                </a:r>
              </a:p>
            </p:txBody>
          </p:sp>
        </mc:Fallback>
      </mc:AlternateContent>
      <p:pic>
        <p:nvPicPr>
          <p:cNvPr id="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780" y="3907597"/>
            <a:ext cx="2877845" cy="2212414"/>
          </a:xfrm>
          <a:prstGeom prst="rect">
            <a:avLst/>
          </a:prstGeom>
        </p:spPr>
      </p:pic>
      <p:pic>
        <p:nvPicPr>
          <p:cNvPr id="5" name="Picture 4"/>
          <p:cNvPicPr>
            <a:picLocks noChangeAspect="1"/>
          </p:cNvPicPr>
          <p:nvPr/>
        </p:nvPicPr>
        <p:blipFill>
          <a:blip r:embed="rId5"/>
          <a:stretch>
            <a:fillRect/>
          </a:stretch>
        </p:blipFill>
        <p:spPr>
          <a:xfrm>
            <a:off x="4378767" y="3105395"/>
            <a:ext cx="3992025" cy="84728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3609" y="3952682"/>
            <a:ext cx="2819200" cy="2167329"/>
          </a:xfrm>
          <a:prstGeom prst="rect">
            <a:avLst/>
          </a:prstGeom>
        </p:spPr>
      </p:pic>
    </p:spTree>
    <p:extLst>
      <p:ext uri="{BB962C8B-B14F-4D97-AF65-F5344CB8AC3E}">
        <p14:creationId xmlns:p14="http://schemas.microsoft.com/office/powerpoint/2010/main" val="4049391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Global Term</a:t>
            </a:r>
            <a:endParaRPr lang="en-GB"/>
          </a:p>
        </p:txBody>
      </p:sp>
      <p:sp>
        <p:nvSpPr>
          <p:cNvPr id="3" name="Content Placeholder 2"/>
          <p:cNvSpPr>
            <a:spLocks noGrp="1"/>
          </p:cNvSpPr>
          <p:nvPr>
            <p:ph idx="1"/>
          </p:nvPr>
        </p:nvSpPr>
        <p:spPr>
          <a:xfrm>
            <a:off x="1097280" y="2010630"/>
            <a:ext cx="10515600" cy="4351338"/>
          </a:xfrm>
        </p:spPr>
        <p:txBody>
          <a:bodyPr/>
          <a:lstStyle/>
          <a:p>
            <a:pPr>
              <a:buFont typeface="Wingdings" panose="05000000000000000000" pitchFamily="2" charset="2"/>
              <a:buChar char="§"/>
            </a:pPr>
            <a:r>
              <a:rPr lang="en-US"/>
              <a:t>Gradients depend on entire semantic segmentation map, and are hence more stable</a:t>
            </a:r>
          </a:p>
          <a:p>
            <a:pPr>
              <a:buFont typeface="Wingdings" panose="05000000000000000000" pitchFamily="2" charset="2"/>
              <a:buChar char="§"/>
            </a:pPr>
            <a:r>
              <a:rPr lang="en-US"/>
              <a:t>Semantic Segmentation performance also improves with end-to-end training</a:t>
            </a:r>
            <a:endParaRPr lang="en-GB"/>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780" y="3907597"/>
            <a:ext cx="2877845" cy="2212414"/>
          </a:xfrm>
          <a:prstGeom prst="rect">
            <a:avLst/>
          </a:prstGeom>
        </p:spPr>
      </p:pic>
      <p:pic>
        <p:nvPicPr>
          <p:cNvPr id="5" name="Picture 4"/>
          <p:cNvPicPr>
            <a:picLocks noChangeAspect="1"/>
          </p:cNvPicPr>
          <p:nvPr/>
        </p:nvPicPr>
        <p:blipFill>
          <a:blip r:embed="rId4"/>
          <a:stretch>
            <a:fillRect/>
          </a:stretch>
        </p:blipFill>
        <p:spPr>
          <a:xfrm>
            <a:off x="4378767" y="2923675"/>
            <a:ext cx="3992025" cy="84728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3609" y="3952682"/>
            <a:ext cx="2819200" cy="2167329"/>
          </a:xfrm>
          <a:prstGeom prst="rect">
            <a:avLst/>
          </a:prstGeom>
        </p:spPr>
      </p:pic>
    </p:spTree>
    <p:extLst>
      <p:ext uri="{BB962C8B-B14F-4D97-AF65-F5344CB8AC3E}">
        <p14:creationId xmlns:p14="http://schemas.microsoft.com/office/powerpoint/2010/main" val="246578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Shape Term</a:t>
            </a:r>
            <a:endParaRPr lang="en-GB"/>
          </a:p>
        </p:txBody>
      </p:sp>
      <p:sp>
        <p:nvSpPr>
          <p:cNvPr id="3" name="Content Placeholder 2"/>
          <p:cNvSpPr>
            <a:spLocks noGrp="1"/>
          </p:cNvSpPr>
          <p:nvPr>
            <p:ph idx="1"/>
          </p:nvPr>
        </p:nvSpPr>
        <p:spPr/>
        <p:txBody>
          <a:bodyPr/>
          <a:lstStyle/>
          <a:p>
            <a:pPr>
              <a:buFont typeface="Wingdings" panose="05000000000000000000" pitchFamily="2" charset="2"/>
              <a:buChar char="§"/>
            </a:pPr>
            <a:r>
              <a:rPr lang="en-US"/>
              <a:t> Intuitively, shape priors help us reason about occluded objects which look the same</a:t>
            </a:r>
            <a:endParaRPr lang="en-GB"/>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535" y="2774933"/>
            <a:ext cx="4128285" cy="30941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1971" y="2774933"/>
            <a:ext cx="4128284" cy="3094161"/>
          </a:xfrm>
          <a:prstGeom prst="rect">
            <a:avLst/>
          </a:prstGeom>
        </p:spPr>
      </p:pic>
      <p:sp>
        <p:nvSpPr>
          <p:cNvPr id="8" name="TextBox 7"/>
          <p:cNvSpPr txBox="1"/>
          <p:nvPr/>
        </p:nvSpPr>
        <p:spPr>
          <a:xfrm>
            <a:off x="1784443" y="5862927"/>
            <a:ext cx="3922467" cy="369332"/>
          </a:xfrm>
          <a:prstGeom prst="rect">
            <a:avLst/>
          </a:prstGeom>
          <a:noFill/>
        </p:spPr>
        <p:txBody>
          <a:bodyPr wrap="square" rtlCol="0">
            <a:spAutoFit/>
          </a:bodyPr>
          <a:lstStyle/>
          <a:p>
            <a:pPr algn="ctr"/>
            <a:r>
              <a:rPr lang="en-US"/>
              <a:t>Without shape priors</a:t>
            </a:r>
            <a:endParaRPr lang="en-GB"/>
          </a:p>
        </p:txBody>
      </p:sp>
      <p:sp>
        <p:nvSpPr>
          <p:cNvPr id="9" name="TextBox 8"/>
          <p:cNvSpPr txBox="1"/>
          <p:nvPr/>
        </p:nvSpPr>
        <p:spPr>
          <a:xfrm>
            <a:off x="6464879" y="5862927"/>
            <a:ext cx="3922467" cy="369332"/>
          </a:xfrm>
          <a:prstGeom prst="rect">
            <a:avLst/>
          </a:prstGeom>
          <a:noFill/>
        </p:spPr>
        <p:txBody>
          <a:bodyPr wrap="square" rtlCol="0">
            <a:spAutoFit/>
          </a:bodyPr>
          <a:lstStyle/>
          <a:p>
            <a:pPr algn="ctr"/>
            <a:r>
              <a:rPr lang="en-US"/>
              <a:t>With shape priors</a:t>
            </a:r>
            <a:endParaRPr lang="en-GB"/>
          </a:p>
        </p:txBody>
      </p:sp>
    </p:spTree>
    <p:extLst>
      <p:ext uri="{BB962C8B-B14F-4D97-AF65-F5344CB8AC3E}">
        <p14:creationId xmlns:p14="http://schemas.microsoft.com/office/powerpoint/2010/main" val="1140288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Shape Term</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GB"/>
              <a:t>Match shape templates to objects</a:t>
            </a:r>
          </a:p>
          <a:p>
            <a:pPr>
              <a:buFont typeface="Wingdings" panose="05000000000000000000" pitchFamily="2" charset="2"/>
              <a:buChar char="§"/>
            </a:pPr>
            <a:r>
              <a:rPr lang="en-GB"/>
              <a:t>Shape templates are weights within the network</a:t>
            </a:r>
          </a:p>
          <a:p>
            <a:pPr>
              <a:buFont typeface="Wingdings" panose="05000000000000000000" pitchFamily="2" charset="2"/>
              <a:buChar char="§"/>
            </a:pPr>
            <a:r>
              <a:rPr lang="en-GB"/>
              <a:t>Update shape templates through </a:t>
            </a:r>
            <a:r>
              <a:rPr lang="en-GB" err="1"/>
              <a:t>backpropogation</a:t>
            </a:r>
            <a:endParaRPr lang="en-GB"/>
          </a:p>
          <a:p>
            <a:pPr>
              <a:buFont typeface="Wingdings" panose="05000000000000000000" pitchFamily="2" charset="2"/>
              <a:buChar char="§"/>
            </a:pPr>
            <a:r>
              <a:rPr lang="en-GB"/>
              <a:t>Layer is effectively a convolution and max over channels</a:t>
            </a:r>
          </a:p>
          <a:p>
            <a:pPr>
              <a:buFont typeface="Wingdings" panose="05000000000000000000" pitchFamily="2" charset="2"/>
              <a:buChar char="§"/>
            </a:pPr>
            <a:r>
              <a:rPr lang="en-GB"/>
              <a:t>Initialised with old shape prior methods</a:t>
            </a:r>
          </a:p>
          <a:p>
            <a:endParaRPr lang="en-GB"/>
          </a:p>
          <a:p>
            <a:pPr marL="0" indent="0">
              <a:buNone/>
            </a:pPr>
            <a:endParaRPr lang="en-GB"/>
          </a:p>
        </p:txBody>
      </p:sp>
      <p:pic>
        <p:nvPicPr>
          <p:cNvPr id="5" name="Picture 4">
            <a:extLst>
              <a:ext uri="{FF2B5EF4-FFF2-40B4-BE49-F238E27FC236}">
                <a16:creationId xmlns:a16="http://schemas.microsoft.com/office/drawing/2014/main" id="{FFD3B531-BCB0-4C90-B429-B4F33B9CA775}"/>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83170" y="4321478"/>
            <a:ext cx="4286188" cy="1547616"/>
          </a:xfrm>
          <a:prstGeom prst="rect">
            <a:avLst/>
          </a:prstGeom>
        </p:spPr>
      </p:pic>
    </p:spTree>
    <p:extLst>
      <p:ext uri="{BB962C8B-B14F-4D97-AF65-F5344CB8AC3E}">
        <p14:creationId xmlns:p14="http://schemas.microsoft.com/office/powerpoint/2010/main" val="970891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618DD-D987-42D2-AB63-5E1E70C1BE80}"/>
              </a:ext>
            </a:extLst>
          </p:cNvPr>
          <p:cNvSpPr>
            <a:spLocks noGrp="1"/>
          </p:cNvSpPr>
          <p:nvPr>
            <p:ph type="title"/>
          </p:nvPr>
        </p:nvSpPr>
        <p:spPr/>
        <p:txBody>
          <a:bodyPr/>
          <a:lstStyle/>
          <a:p>
            <a:r>
              <a:rPr lang="en-GB"/>
              <a:t>Inference of CRF</a:t>
            </a:r>
          </a:p>
        </p:txBody>
      </p:sp>
      <p:sp>
        <p:nvSpPr>
          <p:cNvPr id="3" name="Content Placeholder 2">
            <a:extLst>
              <a:ext uri="{FF2B5EF4-FFF2-40B4-BE49-F238E27FC236}">
                <a16:creationId xmlns:a16="http://schemas.microsoft.com/office/drawing/2014/main" id="{9E927584-977D-4E8F-B80B-CDD3ED0AED3C}"/>
              </a:ext>
            </a:extLst>
          </p:cNvPr>
          <p:cNvSpPr>
            <a:spLocks noGrp="1"/>
          </p:cNvSpPr>
          <p:nvPr>
            <p:ph idx="1"/>
          </p:nvPr>
        </p:nvSpPr>
        <p:spPr/>
        <p:txBody>
          <a:bodyPr/>
          <a:lstStyle/>
          <a:p>
            <a:pPr>
              <a:buFont typeface="Wingdings" panose="05000000000000000000" pitchFamily="2" charset="2"/>
              <a:buChar char="§"/>
            </a:pPr>
            <a:r>
              <a:rPr lang="en-GB"/>
              <a:t> Our predicted instance segmentation is the MAP of the CRF. </a:t>
            </a:r>
          </a:p>
          <a:p>
            <a:pPr>
              <a:buFont typeface="Wingdings" panose="05000000000000000000" pitchFamily="2" charset="2"/>
              <a:buChar char="§"/>
            </a:pPr>
            <a:r>
              <a:rPr lang="en-GB"/>
              <a:t> Minimise the CRF energy</a:t>
            </a:r>
          </a:p>
          <a:p>
            <a:pPr>
              <a:buFont typeface="Wingdings" panose="05000000000000000000" pitchFamily="2" charset="2"/>
              <a:buChar char="§"/>
            </a:pPr>
            <a:endParaRPr lang="en-GB"/>
          </a:p>
          <a:p>
            <a:pPr>
              <a:buFont typeface="Wingdings" panose="05000000000000000000" pitchFamily="2" charset="2"/>
              <a:buChar char="§"/>
            </a:pPr>
            <a:endParaRPr lang="en-GB"/>
          </a:p>
          <a:p>
            <a:pPr>
              <a:buFont typeface="Wingdings" panose="05000000000000000000" pitchFamily="2" charset="2"/>
              <a:buChar char="§"/>
            </a:pPr>
            <a:r>
              <a:rPr lang="en-GB"/>
              <a:t> Use approximate mean-field inference which can be unrolled as part of the neural network. </a:t>
            </a:r>
          </a:p>
          <a:p>
            <a:pPr>
              <a:buFont typeface="Wingdings" panose="05000000000000000000" pitchFamily="2" charset="2"/>
              <a:buChar char="§"/>
            </a:pPr>
            <a:r>
              <a:rPr lang="en-GB"/>
              <a:t> Enables end-to-end training</a:t>
            </a:r>
          </a:p>
          <a:p>
            <a:pPr>
              <a:buFont typeface="Wingdings" panose="05000000000000000000" pitchFamily="2" charset="2"/>
              <a:buChar char="§"/>
            </a:pPr>
            <a:endParaRPr lang="en-GB"/>
          </a:p>
        </p:txBody>
      </p:sp>
      <p:sp>
        <p:nvSpPr>
          <p:cNvPr id="4" name="Slide Number Placeholder 3">
            <a:extLst>
              <a:ext uri="{FF2B5EF4-FFF2-40B4-BE49-F238E27FC236}">
                <a16:creationId xmlns:a16="http://schemas.microsoft.com/office/drawing/2014/main" id="{B74C1BBA-60A1-4CA9-9A29-A563471EDB66}"/>
              </a:ext>
            </a:extLst>
          </p:cNvPr>
          <p:cNvSpPr>
            <a:spLocks noGrp="1"/>
          </p:cNvSpPr>
          <p:nvPr>
            <p:ph type="sldNum" sz="quarter" idx="12"/>
          </p:nvPr>
        </p:nvSpPr>
        <p:spPr/>
        <p:txBody>
          <a:bodyPr/>
          <a:lstStyle/>
          <a:p>
            <a:fld id="{AE88EA90-0C7F-461C-A261-5F2AFA866A12}" type="slidenum">
              <a:rPr lang="en-ZA" smtClean="0"/>
              <a:t>16</a:t>
            </a:fld>
            <a:endParaRPr lang="en-ZA"/>
          </a:p>
        </p:txBody>
      </p:sp>
      <p:pic>
        <p:nvPicPr>
          <p:cNvPr id="5" name="Picture 4">
            <a:extLst>
              <a:ext uri="{FF2B5EF4-FFF2-40B4-BE49-F238E27FC236}">
                <a16:creationId xmlns:a16="http://schemas.microsoft.com/office/drawing/2014/main" id="{A87D50D8-0438-4DA6-BFF2-8F71BCB80FE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868476" y="2823493"/>
            <a:ext cx="4920961" cy="680616"/>
          </a:xfrm>
          <a:prstGeom prst="rect">
            <a:avLst/>
          </a:prstGeom>
        </p:spPr>
      </p:pic>
    </p:spTree>
    <p:extLst>
      <p:ext uri="{BB962C8B-B14F-4D97-AF65-F5344CB8AC3E}">
        <p14:creationId xmlns:p14="http://schemas.microsoft.com/office/powerpoint/2010/main" val="2766881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Mean Field Inference of CRF</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GB"/>
              <a:t> An approximate method. Works well in practice</a:t>
            </a:r>
          </a:p>
          <a:p>
            <a:pPr>
              <a:buFont typeface="Wingdings" panose="05000000000000000000" pitchFamily="2" charset="2"/>
              <a:buChar char="§"/>
            </a:pPr>
            <a:endParaRPr lang="en-GB">
              <a:solidFill>
                <a:schemeClr val="tx1"/>
              </a:solidFill>
            </a:endParaRPr>
          </a:p>
          <a:p>
            <a:pPr marL="0" indent="0">
              <a:buNone/>
            </a:pPr>
            <a:endParaRPr lang="en-GB">
              <a:solidFill>
                <a:schemeClr val="tx1"/>
              </a:solidFill>
            </a:endParaRPr>
          </a:p>
        </p:txBody>
      </p:sp>
      <p:sp>
        <p:nvSpPr>
          <p:cNvPr id="4" name="Slide Number Placeholder 3"/>
          <p:cNvSpPr>
            <a:spLocks noGrp="1"/>
          </p:cNvSpPr>
          <p:nvPr>
            <p:ph type="sldNum" sz="quarter" idx="12"/>
          </p:nvPr>
        </p:nvSpPr>
        <p:spPr/>
        <p:txBody>
          <a:bodyPr/>
          <a:lstStyle/>
          <a:p>
            <a:fld id="{AE88EA90-0C7F-461C-A261-5F2AFA866A12}" type="slidenum">
              <a:rPr lang="en-ZA" smtClean="0"/>
              <a:t>17</a:t>
            </a:fld>
            <a:endParaRPr lang="en-ZA"/>
          </a:p>
        </p:txBody>
      </p:sp>
      <mc:AlternateContent xmlns:mc="http://schemas.openxmlformats.org/markup-compatibility/2006" xmlns:a14="http://schemas.microsoft.com/office/drawing/2010/main">
        <mc:Choice Requires="a14">
          <p:sp>
            <p:nvSpPr>
              <p:cNvPr id="5" name="TextBox 4"/>
              <p:cNvSpPr txBox="1"/>
              <p:nvPr/>
            </p:nvSpPr>
            <p:spPr>
              <a:xfrm>
                <a:off x="2380346" y="2699661"/>
                <a:ext cx="7300687" cy="3037498"/>
              </a:xfrm>
              <a:prstGeom prst="rect">
                <a:avLst/>
              </a:prstGeom>
              <a:noFill/>
            </p:spPr>
            <p:txBody>
              <a:bodyPr wrap="square" rtlCol="0">
                <a:spAutoFit/>
              </a:bodyPr>
              <a:lstStyle/>
              <a:p>
                <a:r>
                  <a:rPr lang="en-GB">
                    <a:latin typeface="Consolas" panose="020B0609020204030204" pitchFamily="49" charset="0"/>
                    <a:cs typeface="Consolas" panose="020B0609020204030204" pitchFamily="49" charset="0"/>
                  </a:rPr>
                  <a:t>Initialise</a:t>
                </a:r>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𝑄</m:t>
                          </m:r>
                        </m:e>
                        <m:sub>
                          <m:r>
                            <a:rPr lang="en-GB" i="1">
                              <a:latin typeface="Cambria Math" panose="02040503050406030204" pitchFamily="18" charset="0"/>
                            </a:rPr>
                            <m:t>𝑖</m:t>
                          </m:r>
                        </m:sub>
                      </m:sSub>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sSub>
                            <m:sSubPr>
                              <m:ctrlPr>
                                <a:rPr lang="en-GB"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𝑖</m:t>
                              </m:r>
                            </m:sub>
                          </m:sSub>
                        </m:den>
                      </m:f>
                      <m:func>
                        <m:funcPr>
                          <m:ctrlPr>
                            <a:rPr lang="en-GB" i="1">
                              <a:latin typeface="Cambria Math" panose="02040503050406030204" pitchFamily="18" charset="0"/>
                            </a:rPr>
                          </m:ctrlPr>
                        </m:funcPr>
                        <m:fName>
                          <m:r>
                            <m:rPr>
                              <m:sty m:val="p"/>
                            </m:rPr>
                            <a:rPr lang="en-GB">
                              <a:latin typeface="Cambria Math" panose="02040503050406030204" pitchFamily="18" charset="0"/>
                            </a:rPr>
                            <m:t>exp</m:t>
                          </m:r>
                        </m:fName>
                        <m:e>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𝑈</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𝑙</m:t>
                              </m:r>
                              <m:r>
                                <a:rPr lang="en-GB" i="1">
                                  <a:latin typeface="Cambria Math" panose="02040503050406030204" pitchFamily="18" charset="0"/>
                                </a:rPr>
                                <m:t>)</m:t>
                              </m:r>
                            </m:e>
                          </m:d>
                        </m:e>
                      </m:func>
                    </m:oMath>
                  </m:oMathPara>
                </a14:m>
                <a:endParaRPr lang="en-GB"/>
              </a:p>
              <a:p>
                <a:endParaRPr lang="en-GB"/>
              </a:p>
              <a:p>
                <a:r>
                  <a:rPr lang="en-GB">
                    <a:latin typeface="Consolas" panose="020B0609020204030204" pitchFamily="49" charset="0"/>
                    <a:cs typeface="Consolas" panose="020B0609020204030204" pitchFamily="49" charset="0"/>
                  </a:rPr>
                  <a:t>while not converged do</a:t>
                </a:r>
                <a:br>
                  <a:rPr lang="en-GB">
                    <a:latin typeface="Consolas" panose="020B0609020204030204" pitchFamily="49" charset="0"/>
                    <a:cs typeface="Consolas" panose="020B0609020204030204" pitchFamily="49" charset="0"/>
                  </a:rPr>
                </a:br>
                <a:endParaRPr lang="en-GB">
                  <a:latin typeface="Consolas" panose="020B0609020204030204" pitchFamily="49" charset="0"/>
                  <a:cs typeface="Consolas" panose="020B0609020204030204" pitchFamily="49" charset="0"/>
                </a:endParaRPr>
              </a:p>
              <a:p>
                <a:pPr/>
                <a14:m>
                  <m:oMathPara xmlns:m="http://schemas.openxmlformats.org/officeDocument/2006/math">
                    <m:oMathParaPr>
                      <m:jc m:val="centerGroup"/>
                    </m:oMathParaPr>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𝑄</m:t>
                          </m:r>
                        </m:e>
                        <m:sup>
                          <m:r>
                            <a:rPr lang="en-GB" i="1">
                              <a:latin typeface="Cambria Math" panose="02040503050406030204" pitchFamily="18" charset="0"/>
                            </a:rPr>
                            <m:t>𝑡</m:t>
                          </m:r>
                          <m:r>
                            <a:rPr lang="en-GB" i="1">
                              <a:latin typeface="Cambria Math" panose="02040503050406030204" pitchFamily="18" charset="0"/>
                            </a:rPr>
                            <m:t>+1</m:t>
                          </m:r>
                        </m:sup>
                      </m:sSup>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𝑙</m:t>
                          </m:r>
                        </m:e>
                      </m:d>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sSub>
                            <m:sSubPr>
                              <m:ctrlPr>
                                <a:rPr lang="en-GB" i="1">
                                  <a:latin typeface="Cambria Math" panose="02040503050406030204" pitchFamily="18" charset="0"/>
                                </a:rPr>
                              </m:ctrlPr>
                            </m:sSubPr>
                            <m:e>
                              <m:r>
                                <a:rPr lang="en-GB" i="1">
                                  <a:latin typeface="Cambria Math" panose="02040503050406030204" pitchFamily="18" charset="0"/>
                                </a:rPr>
                                <m:t>𝑍</m:t>
                              </m:r>
                            </m:e>
                            <m:sub>
                              <m:r>
                                <a:rPr lang="en-GB" i="1">
                                  <a:latin typeface="Cambria Math" panose="02040503050406030204" pitchFamily="18" charset="0"/>
                                </a:rPr>
                                <m:t>𝑖</m:t>
                              </m:r>
                            </m:sub>
                          </m:sSub>
                        </m:den>
                      </m:f>
                      <m:func>
                        <m:funcPr>
                          <m:ctrlPr>
                            <a:rPr lang="en-GB" i="1">
                              <a:latin typeface="Cambria Math" panose="02040503050406030204" pitchFamily="18" charset="0"/>
                            </a:rPr>
                          </m:ctrlPr>
                        </m:funcPr>
                        <m:fName>
                          <m:r>
                            <m:rPr>
                              <m:sty m:val="p"/>
                            </m:rPr>
                            <a:rPr lang="en-GB">
                              <a:latin typeface="Cambria Math" panose="02040503050406030204" pitchFamily="18" charset="0"/>
                            </a:rPr>
                            <m:t>exp</m:t>
                          </m:r>
                        </m:fName>
                        <m:e>
                          <m:d>
                            <m:dPr>
                              <m:ctrlPr>
                                <a:rPr lang="en-GB" i="1">
                                  <a:latin typeface="Cambria Math" panose="02040503050406030204" pitchFamily="18" charset="0"/>
                                </a:rPr>
                              </m:ctrlPr>
                            </m:dPr>
                            <m:e>
                              <m:r>
                                <a:rPr lang="en-GB" i="1">
                                  <a:latin typeface="Cambria Math" panose="02040503050406030204" pitchFamily="18" charset="0"/>
                                </a:rPr>
                                <m:t>−</m:t>
                              </m:r>
                              <m:nary>
                                <m:naryPr>
                                  <m:chr m:val="∑"/>
                                  <m:supHide m:val="on"/>
                                  <m:ctrlPr>
                                    <a:rPr lang="en-GB" i="1">
                                      <a:latin typeface="Cambria Math" panose="02040503050406030204" pitchFamily="18" charset="0"/>
                                    </a:rPr>
                                  </m:ctrlPr>
                                </m:naryPr>
                                <m:sub>
                                  <m:r>
                                    <a:rPr lang="en-GB" i="1">
                                      <a:latin typeface="Cambria Math" panose="02040503050406030204" pitchFamily="18" charset="0"/>
                                    </a:rPr>
                                    <m:t>𝑐</m:t>
                                  </m:r>
                                  <m:r>
                                    <a:rPr lang="en-GB" i="1">
                                      <a:latin typeface="Cambria Math" panose="02040503050406030204" pitchFamily="18" charset="0"/>
                                    </a:rPr>
                                    <m:t>∈</m:t>
                                  </m:r>
                                  <m:r>
                                    <a:rPr lang="en-GB" i="1">
                                      <a:latin typeface="Cambria Math" panose="02040503050406030204" pitchFamily="18" charset="0"/>
                                    </a:rPr>
                                    <m:t>𝐶</m:t>
                                  </m:r>
                                </m:sub>
                                <m:sup/>
                                <m:e>
                                  <m:nary>
                                    <m:naryPr>
                                      <m:chr m:val="∑"/>
                                      <m:supHide m:val="on"/>
                                      <m:ctrlPr>
                                        <a:rPr lang="en-GB" i="1">
                                          <a:latin typeface="Cambria Math" panose="02040503050406030204" pitchFamily="18" charset="0"/>
                                        </a:rPr>
                                      </m:ctrlPr>
                                    </m:naryPr>
                                    <m:sub>
                                      <m:sSub>
                                        <m:sSubPr>
                                          <m:ctrlPr>
                                            <a:rPr lang="en-GB" i="1">
                                              <a:latin typeface="Cambria Math" panose="02040503050406030204" pitchFamily="18" charset="0"/>
                                            </a:rPr>
                                          </m:ctrlPr>
                                        </m:sSubPr>
                                        <m:e>
                                          <m:r>
                                            <a:rPr lang="en-GB" b="1" i="1">
                                              <a:latin typeface="Cambria Math" panose="02040503050406030204" pitchFamily="18" charset="0"/>
                                            </a:rPr>
                                            <m:t>{</m:t>
                                          </m:r>
                                          <m:r>
                                            <m:rPr>
                                              <m:brk m:alnAt="7"/>
                                            </m:rPr>
                                            <a:rPr lang="en-GB" b="1" i="1">
                                              <a:latin typeface="Cambria Math" panose="02040503050406030204" pitchFamily="18" charset="0"/>
                                            </a:rPr>
                                            <m:t>𝒗</m:t>
                                          </m:r>
                                        </m:e>
                                        <m:sub>
                                          <m:r>
                                            <m:rPr>
                                              <m:brk m:alnAt="7"/>
                                            </m:rPr>
                                            <a:rPr lang="en-GB" i="1">
                                              <a:latin typeface="Cambria Math" panose="02040503050406030204" pitchFamily="18" charset="0"/>
                                            </a:rPr>
                                            <m:t>𝑐</m:t>
                                          </m:r>
                                        </m:sub>
                                      </m:sSub>
                                      <m:r>
                                        <m:rPr>
                                          <m:brk m:alnAt="7"/>
                                        </m:rPr>
                                        <a:rPr lang="en-GB" i="1">
                                          <a:latin typeface="Cambria Math" panose="02040503050406030204" pitchFamily="18" charset="0"/>
                                        </a:rPr>
                                        <m:t> </m:t>
                                      </m:r>
                                      <m:d>
                                        <m:dPr>
                                          <m:begChr m:val="|"/>
                                          <m:endChr m:val="}"/>
                                          <m:ctrlPr>
                                            <a:rPr lang="en-GB" i="1">
                                              <a:latin typeface="Cambria Math" panose="02040503050406030204" pitchFamily="18" charset="0"/>
                                            </a:rPr>
                                          </m:ctrlPr>
                                        </m:dPr>
                                        <m:e>
                                          <m:r>
                                            <m:rPr>
                                              <m:brk m:alnAt="7"/>
                                            </m:rPr>
                                            <a:rPr lang="en-GB" i="1">
                                              <a:latin typeface="Cambria Math" panose="02040503050406030204" pitchFamily="18" charset="0"/>
                                            </a:rPr>
                                            <m:t> </m:t>
                                          </m:r>
                                          <m:sSub>
                                            <m:sSubPr>
                                              <m:ctrlPr>
                                                <a:rPr lang="en-GB" i="1">
                                                  <a:latin typeface="Cambria Math" panose="02040503050406030204" pitchFamily="18" charset="0"/>
                                                </a:rPr>
                                              </m:ctrlPr>
                                            </m:sSubPr>
                                            <m:e>
                                              <m:r>
                                                <m:rPr>
                                                  <m:brk m:alnAt="7"/>
                                                </m:rPr>
                                                <a:rPr lang="en-GB" i="1">
                                                  <a:latin typeface="Cambria Math" panose="02040503050406030204" pitchFamily="18" charset="0"/>
                                                </a:rPr>
                                                <m:t>𝑣</m:t>
                                              </m:r>
                                            </m:e>
                                            <m:sub>
                                              <m:r>
                                                <m:rPr>
                                                  <m:brk m:alnAt="7"/>
                                                </m:rPr>
                                                <a:rPr lang="en-GB" i="1">
                                                  <a:latin typeface="Cambria Math" panose="02040503050406030204" pitchFamily="18" charset="0"/>
                                                </a:rPr>
                                                <m:t>𝑖</m:t>
                                              </m:r>
                                            </m:sub>
                                          </m:sSub>
                                          <m:r>
                                            <m:rPr>
                                              <m:brk m:alnAt="7"/>
                                            </m:rPr>
                                            <a:rPr lang="en-GB" i="1">
                                              <a:latin typeface="Cambria Math" panose="02040503050406030204" pitchFamily="18" charset="0"/>
                                            </a:rPr>
                                            <m:t>=</m:t>
                                          </m:r>
                                          <m:r>
                                            <a:rPr lang="en-GB" i="1">
                                              <a:latin typeface="Cambria Math" panose="02040503050406030204" pitchFamily="18" charset="0"/>
                                            </a:rPr>
                                            <m:t>𝑙</m:t>
                                          </m:r>
                                        </m:e>
                                      </m:d>
                                    </m:sub>
                                    <m:sup/>
                                    <m:e>
                                      <m:sSup>
                                        <m:sSupPr>
                                          <m:ctrlPr>
                                            <a:rPr lang="en-GB" i="1">
                                              <a:latin typeface="Cambria Math" panose="02040503050406030204" pitchFamily="18" charset="0"/>
                                            </a:rPr>
                                          </m:ctrlPr>
                                        </m:sSupPr>
                                        <m:e>
                                          <m:r>
                                            <a:rPr lang="en-GB" i="1">
                                              <a:latin typeface="Cambria Math" panose="02040503050406030204" pitchFamily="18" charset="0"/>
                                            </a:rPr>
                                            <m:t>𝑄</m:t>
                                          </m:r>
                                        </m:e>
                                        <m:sup>
                                          <m:r>
                                            <a:rPr lang="en-GB" i="1">
                                              <a:latin typeface="Cambria Math" panose="02040503050406030204" pitchFamily="18" charset="0"/>
                                            </a:rPr>
                                            <m:t>𝑡</m:t>
                                          </m:r>
                                        </m:sup>
                                      </m:sSup>
                                      <m:r>
                                        <a:rPr lang="en-GB"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𝒗</m:t>
                                          </m:r>
                                        </m:e>
                                        <m:sub>
                                          <m:r>
                                            <a:rPr lang="en-GB" b="1" i="1">
                                              <a:latin typeface="Cambria Math" panose="02040503050406030204" pitchFamily="18" charset="0"/>
                                            </a:rPr>
                                            <m:t>𝒄</m:t>
                                          </m:r>
                                          <m:r>
                                            <a:rPr lang="en-GB" b="1" i="1">
                                              <a:latin typeface="Cambria Math" panose="02040503050406030204" pitchFamily="18" charset="0"/>
                                            </a:rPr>
                                            <m:t>−</m:t>
                                          </m:r>
                                          <m:r>
                                            <a:rPr lang="en-GB" b="1" i="1">
                                              <a:latin typeface="Cambria Math" panose="02040503050406030204" pitchFamily="18" charset="0"/>
                                            </a:rPr>
                                            <m:t>𝒊</m:t>
                                          </m:r>
                                        </m:sub>
                                      </m:sSub>
                                    </m:e>
                                  </m:nary>
                                </m:e>
                              </m:nary>
                              <m:r>
                                <a:rPr lang="en-GB" i="1">
                                  <a:latin typeface="Cambria Math" panose="02040503050406030204" pitchFamily="18" charset="0"/>
                                </a:rPr>
                                <m:t>)</m:t>
                              </m:r>
                              <m:r>
                                <a:rPr lang="en-GB" i="1">
                                  <a:latin typeface="Cambria Math" panose="02040503050406030204" pitchFamily="18" charset="0"/>
                                </a:rPr>
                                <m:t>𝜓</m:t>
                              </m:r>
                              <m:r>
                                <a:rPr lang="en-GB" i="1">
                                  <a:latin typeface="Cambria Math" panose="02040503050406030204" pitchFamily="18" charset="0"/>
                                </a:rPr>
                                <m:t>(</m:t>
                              </m:r>
                              <m:sSub>
                                <m:sSubPr>
                                  <m:ctrlPr>
                                    <a:rPr lang="en-GB" i="1">
                                      <a:latin typeface="Cambria Math" panose="02040503050406030204" pitchFamily="18" charset="0"/>
                                    </a:rPr>
                                  </m:ctrlPr>
                                </m:sSubPr>
                                <m:e>
                                  <m:r>
                                    <a:rPr lang="en-GB" b="1" i="1">
                                      <a:latin typeface="Cambria Math" panose="02040503050406030204" pitchFamily="18" charset="0"/>
                                    </a:rPr>
                                    <m:t>𝒗</m:t>
                                  </m:r>
                                </m:e>
                                <m:sub>
                                  <m:r>
                                    <a:rPr lang="en-GB" i="1">
                                      <a:latin typeface="Cambria Math" panose="02040503050406030204" pitchFamily="18" charset="0"/>
                                    </a:rPr>
                                    <m:t>𝑐</m:t>
                                  </m:r>
                                </m:sub>
                              </m:sSub>
                              <m:r>
                                <a:rPr lang="en-GB" i="1">
                                  <a:latin typeface="Cambria Math" panose="02040503050406030204" pitchFamily="18" charset="0"/>
                                </a:rPr>
                                <m:t> ;</m:t>
                              </m:r>
                              <m:r>
                                <a:rPr lang="en-GB" i="1">
                                  <a:latin typeface="Cambria Math" panose="02040503050406030204" pitchFamily="18" charset="0"/>
                                </a:rPr>
                                <m:t>𝜃</m:t>
                              </m:r>
                              <m:r>
                                <a:rPr lang="en-GB" i="1">
                                  <a:latin typeface="Cambria Math" panose="02040503050406030204" pitchFamily="18" charset="0"/>
                                </a:rPr>
                                <m:t>)</m:t>
                              </m:r>
                            </m:e>
                          </m:d>
                        </m:e>
                      </m:func>
                    </m:oMath>
                  </m:oMathPara>
                </a14:m>
                <a:endParaRPr lang="en-GB"/>
              </a:p>
              <a:p>
                <a:br>
                  <a:rPr lang="en-GB">
                    <a:latin typeface="Consolas" panose="020B0609020204030204" pitchFamily="49" charset="0"/>
                    <a:cs typeface="Consolas" panose="020B0609020204030204" pitchFamily="49" charset="0"/>
                  </a:rPr>
                </a:br>
                <a:r>
                  <a:rPr lang="en-GB">
                    <a:latin typeface="Consolas" panose="020B0609020204030204" pitchFamily="49" charset="0"/>
                    <a:cs typeface="Consolas" panose="020B0609020204030204" pitchFamily="49" charset="0"/>
                  </a:rPr>
                  <a:t>end</a:t>
                </a:r>
              </a:p>
            </p:txBody>
          </p:sp>
        </mc:Choice>
        <mc:Fallback xmlns="">
          <p:sp>
            <p:nvSpPr>
              <p:cNvPr id="5" name="TextBox 4"/>
              <p:cNvSpPr txBox="1">
                <a:spLocks noRot="1" noChangeAspect="1" noMove="1" noResize="1" noEditPoints="1" noAdjustHandles="1" noChangeArrowheads="1" noChangeShapeType="1" noTextEdit="1"/>
              </p:cNvSpPr>
              <p:nvPr/>
            </p:nvSpPr>
            <p:spPr>
              <a:xfrm>
                <a:off x="2380346" y="2699661"/>
                <a:ext cx="7300687" cy="3037498"/>
              </a:xfrm>
              <a:prstGeom prst="rect">
                <a:avLst/>
              </a:prstGeom>
              <a:blipFill>
                <a:blip r:embed="rId3"/>
                <a:stretch>
                  <a:fillRect l="-668" t="-1205" b="-2410"/>
                </a:stretch>
              </a:blipFill>
            </p:spPr>
            <p:txBody>
              <a:bodyPr/>
              <a:lstStyle/>
              <a:p>
                <a:r>
                  <a:rPr lang="en-US">
                    <a:noFill/>
                  </a:rPr>
                  <a:t> </a:t>
                </a:r>
              </a:p>
            </p:txBody>
          </p:sp>
        </mc:Fallback>
      </mc:AlternateContent>
      <p:sp>
        <p:nvSpPr>
          <p:cNvPr id="6" name="Left Brace 5"/>
          <p:cNvSpPr/>
          <p:nvPr/>
        </p:nvSpPr>
        <p:spPr>
          <a:xfrm rot="16200000">
            <a:off x="7347861" y="4656673"/>
            <a:ext cx="159660" cy="76925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400"/>
          </a:p>
        </p:txBody>
      </p:sp>
      <p:sp>
        <p:nvSpPr>
          <p:cNvPr id="7" name="TextBox 6"/>
          <p:cNvSpPr txBox="1"/>
          <p:nvPr/>
        </p:nvSpPr>
        <p:spPr>
          <a:xfrm>
            <a:off x="6622149" y="5233425"/>
            <a:ext cx="1611084"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sz="1400"/>
              <a:t>Linear with respect to Q</a:t>
            </a:r>
          </a:p>
        </p:txBody>
      </p:sp>
      <p:sp>
        <p:nvSpPr>
          <p:cNvPr id="8" name="Rectangle 7"/>
          <p:cNvSpPr/>
          <p:nvPr/>
        </p:nvSpPr>
        <p:spPr>
          <a:xfrm>
            <a:off x="9306385" y="869270"/>
            <a:ext cx="1886856" cy="84559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sz="1400"/>
              <a:t>MF Iteration</a:t>
            </a:r>
          </a:p>
        </p:txBody>
      </p:sp>
      <p:cxnSp>
        <p:nvCxnSpPr>
          <p:cNvPr id="10" name="Straight Arrow Connector 9"/>
          <p:cNvCxnSpPr>
            <a:stCxn id="8" idx="3"/>
          </p:cNvCxnSpPr>
          <p:nvPr/>
        </p:nvCxnSpPr>
        <p:spPr>
          <a:xfrm flipV="1">
            <a:off x="11193241" y="1292066"/>
            <a:ext cx="720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62890" y="1292066"/>
            <a:ext cx="720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V="1">
            <a:off x="10077499" y="1966533"/>
            <a:ext cx="360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8562893" y="869268"/>
                <a:ext cx="66403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𝑄</m:t>
                          </m:r>
                        </m:e>
                        <m:sup>
                          <m:r>
                            <a:rPr lang="en-GB" sz="1400" i="1">
                              <a:latin typeface="Cambria Math" panose="02040503050406030204" pitchFamily="18" charset="0"/>
                            </a:rPr>
                            <m:t>𝑡</m:t>
                          </m:r>
                        </m:sup>
                      </m:sSup>
                    </m:oMath>
                  </m:oMathPara>
                </a14:m>
                <a:endParaRPr lang="en-GB" sz="1400"/>
              </a:p>
            </p:txBody>
          </p:sp>
        </mc:Choice>
        <mc:Fallback xmlns="">
          <p:sp>
            <p:nvSpPr>
              <p:cNvPr id="14" name="TextBox 13"/>
              <p:cNvSpPr txBox="1">
                <a:spLocks noRot="1" noChangeAspect="1" noMove="1" noResize="1" noEditPoints="1" noAdjustHandles="1" noChangeArrowheads="1" noChangeShapeType="1" noTextEdit="1"/>
              </p:cNvSpPr>
              <p:nvPr/>
            </p:nvSpPr>
            <p:spPr>
              <a:xfrm>
                <a:off x="8562893" y="869268"/>
                <a:ext cx="664031" cy="307777"/>
              </a:xfrm>
              <a:prstGeom prst="rect">
                <a:avLst/>
              </a:prstGeom>
              <a:blipFill>
                <a:blip r:embed="rId4"/>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249576" y="878592"/>
                <a:ext cx="66403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1400" i="1">
                              <a:latin typeface="Cambria Math" panose="02040503050406030204" pitchFamily="18" charset="0"/>
                            </a:rPr>
                          </m:ctrlPr>
                        </m:sSupPr>
                        <m:e>
                          <m:r>
                            <a:rPr lang="en-GB" sz="1400" i="1">
                              <a:latin typeface="Cambria Math" panose="02040503050406030204" pitchFamily="18" charset="0"/>
                            </a:rPr>
                            <m:t>𝑄</m:t>
                          </m:r>
                        </m:e>
                        <m:sup>
                          <m:r>
                            <a:rPr lang="en-GB" sz="1400" i="1">
                              <a:latin typeface="Cambria Math" panose="02040503050406030204" pitchFamily="18" charset="0"/>
                            </a:rPr>
                            <m:t>𝑡</m:t>
                          </m:r>
                          <m:r>
                            <a:rPr lang="en-GB" sz="1400" i="1">
                              <a:latin typeface="Cambria Math" panose="02040503050406030204" pitchFamily="18" charset="0"/>
                            </a:rPr>
                            <m:t>+1</m:t>
                          </m:r>
                        </m:sup>
                      </m:sSup>
                    </m:oMath>
                  </m:oMathPara>
                </a14:m>
                <a:endParaRPr lang="en-GB" sz="1400"/>
              </a:p>
            </p:txBody>
          </p:sp>
        </mc:Choice>
        <mc:Fallback xmlns="">
          <p:sp>
            <p:nvSpPr>
              <p:cNvPr id="15" name="TextBox 14"/>
              <p:cNvSpPr txBox="1">
                <a:spLocks noRot="1" noChangeAspect="1" noMove="1" noResize="1" noEditPoints="1" noAdjustHandles="1" noChangeArrowheads="1" noChangeShapeType="1" noTextEdit="1"/>
              </p:cNvSpPr>
              <p:nvPr/>
            </p:nvSpPr>
            <p:spPr>
              <a:xfrm>
                <a:off x="11249576" y="878592"/>
                <a:ext cx="664031" cy="307777"/>
              </a:xfrm>
              <a:prstGeom prst="rect">
                <a:avLst/>
              </a:prstGeom>
              <a:blipFill>
                <a:blip r:embed="rId5"/>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9917800" y="2166228"/>
                <a:ext cx="66403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i="1">
                          <a:latin typeface="Cambria Math" panose="02040503050406030204" pitchFamily="18" charset="0"/>
                        </a:rPr>
                        <m:t>𝜃</m:t>
                      </m:r>
                    </m:oMath>
                  </m:oMathPara>
                </a14:m>
                <a:endParaRPr lang="en-GB" sz="1400"/>
              </a:p>
            </p:txBody>
          </p:sp>
        </mc:Choice>
        <mc:Fallback xmlns="">
          <p:sp>
            <p:nvSpPr>
              <p:cNvPr id="16" name="TextBox 15"/>
              <p:cNvSpPr txBox="1">
                <a:spLocks noRot="1" noChangeAspect="1" noMove="1" noResize="1" noEditPoints="1" noAdjustHandles="1" noChangeArrowheads="1" noChangeShapeType="1" noTextEdit="1"/>
              </p:cNvSpPr>
              <p:nvPr/>
            </p:nvSpPr>
            <p:spPr>
              <a:xfrm>
                <a:off x="9917800" y="2166228"/>
                <a:ext cx="664031" cy="307777"/>
              </a:xfrm>
              <a:prstGeom prst="rect">
                <a:avLst/>
              </a:prstGeom>
              <a:blipFill>
                <a:blip r:embed="rId6"/>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F64816C5-8796-402F-937A-9E7BC1EB080E}"/>
              </a:ext>
            </a:extLst>
          </p:cNvPr>
          <p:cNvSpPr txBox="1"/>
          <p:nvPr/>
        </p:nvSpPr>
        <p:spPr>
          <a:xfrm>
            <a:off x="112146" y="6415176"/>
            <a:ext cx="6855184" cy="369332"/>
          </a:xfrm>
          <a:prstGeom prst="rect">
            <a:avLst/>
          </a:prstGeom>
          <a:noFill/>
        </p:spPr>
        <p:txBody>
          <a:bodyPr wrap="square" rtlCol="0">
            <a:spAutoFit/>
          </a:bodyPr>
          <a:lstStyle/>
          <a:p>
            <a:r>
              <a:rPr lang="en-US">
                <a:solidFill>
                  <a:schemeClr val="bg1"/>
                </a:solidFill>
              </a:rPr>
              <a:t>[1] Zheng and </a:t>
            </a:r>
            <a:r>
              <a:rPr lang="en-US" err="1">
                <a:solidFill>
                  <a:schemeClr val="bg1"/>
                </a:solidFill>
              </a:rPr>
              <a:t>Jayasumana</a:t>
            </a:r>
            <a:r>
              <a:rPr lang="en-US">
                <a:solidFill>
                  <a:schemeClr val="bg1"/>
                </a:solidFill>
              </a:rPr>
              <a:t> </a:t>
            </a:r>
            <a:r>
              <a:rPr lang="en-US" i="1">
                <a:solidFill>
                  <a:schemeClr val="bg1"/>
                </a:solidFill>
              </a:rPr>
              <a:t>et al</a:t>
            </a:r>
            <a:r>
              <a:rPr lang="en-US">
                <a:solidFill>
                  <a:schemeClr val="bg1"/>
                </a:solidFill>
              </a:rPr>
              <a:t>. ICCV 2015. [2] Arnab </a:t>
            </a:r>
            <a:r>
              <a:rPr lang="en-US" i="1">
                <a:solidFill>
                  <a:schemeClr val="bg1"/>
                </a:solidFill>
              </a:rPr>
              <a:t>et al.</a:t>
            </a:r>
            <a:r>
              <a:rPr lang="en-US">
                <a:solidFill>
                  <a:schemeClr val="bg1"/>
                </a:solidFill>
              </a:rPr>
              <a:t> ECCV 2016</a:t>
            </a:r>
            <a:endParaRPr lang="en-GB">
              <a:solidFill>
                <a:schemeClr val="bg1"/>
              </a:solidFill>
            </a:endParaRPr>
          </a:p>
        </p:txBody>
      </p:sp>
      <p:sp>
        <p:nvSpPr>
          <p:cNvPr id="18" name="Left Brace 17">
            <a:extLst>
              <a:ext uri="{FF2B5EF4-FFF2-40B4-BE49-F238E27FC236}">
                <a16:creationId xmlns:a16="http://schemas.microsoft.com/office/drawing/2014/main" id="{85BA7B20-CF62-4FC9-9274-7714B5EC642B}"/>
              </a:ext>
            </a:extLst>
          </p:cNvPr>
          <p:cNvSpPr/>
          <p:nvPr/>
        </p:nvSpPr>
        <p:spPr>
          <a:xfrm rot="16200000">
            <a:off x="8153403" y="4656673"/>
            <a:ext cx="159660" cy="76925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400"/>
          </a:p>
        </p:txBody>
      </p:sp>
    </p:spTree>
    <p:extLst>
      <p:ext uri="{BB962C8B-B14F-4D97-AF65-F5344CB8AC3E}">
        <p14:creationId xmlns:p14="http://schemas.microsoft.com/office/powerpoint/2010/main" val="35459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1A08-24E0-4A51-9A32-15878824BCCA}"/>
              </a:ext>
            </a:extLst>
          </p:cNvPr>
          <p:cNvSpPr>
            <a:spLocks noGrp="1"/>
          </p:cNvSpPr>
          <p:nvPr>
            <p:ph type="title"/>
          </p:nvPr>
        </p:nvSpPr>
        <p:spPr/>
        <p:txBody>
          <a:bodyPr/>
          <a:lstStyle/>
          <a:p>
            <a:r>
              <a:rPr lang="en-GB"/>
              <a:t>Loss Function</a:t>
            </a:r>
          </a:p>
        </p:txBody>
      </p:sp>
      <p:sp>
        <p:nvSpPr>
          <p:cNvPr id="3" name="Content Placeholder 2">
            <a:extLst>
              <a:ext uri="{FF2B5EF4-FFF2-40B4-BE49-F238E27FC236}">
                <a16:creationId xmlns:a16="http://schemas.microsoft.com/office/drawing/2014/main" id="{AFB6B4CE-A913-452C-904F-F821B47F2F31}"/>
              </a:ext>
            </a:extLst>
          </p:cNvPr>
          <p:cNvSpPr>
            <a:spLocks noGrp="1"/>
          </p:cNvSpPr>
          <p:nvPr>
            <p:ph idx="1"/>
          </p:nvPr>
        </p:nvSpPr>
        <p:spPr>
          <a:xfrm>
            <a:off x="1154083" y="5105765"/>
            <a:ext cx="10058400" cy="1145947"/>
          </a:xfrm>
        </p:spPr>
        <p:txBody>
          <a:bodyPr/>
          <a:lstStyle/>
          <a:p>
            <a:pPr>
              <a:buFont typeface="Wingdings" panose="05000000000000000000" pitchFamily="2" charset="2"/>
              <a:buChar char="§"/>
            </a:pPr>
            <a:r>
              <a:rPr lang="en-US"/>
              <a:t>“Match” prediction to ground truth, since permutations of an instance labelling are actually the same result</a:t>
            </a:r>
          </a:p>
          <a:p>
            <a:pPr>
              <a:buFont typeface="Wingdings" panose="05000000000000000000" pitchFamily="2" charset="2"/>
              <a:buChar char="§"/>
            </a:pPr>
            <a:r>
              <a:rPr lang="en-US"/>
              <a:t>Once matched, use any loss function. Log likelihood worked the best.</a:t>
            </a:r>
          </a:p>
          <a:p>
            <a:endParaRPr lang="en-GB"/>
          </a:p>
        </p:txBody>
      </p:sp>
      <p:sp>
        <p:nvSpPr>
          <p:cNvPr id="4" name="Slide Number Placeholder 3">
            <a:extLst>
              <a:ext uri="{FF2B5EF4-FFF2-40B4-BE49-F238E27FC236}">
                <a16:creationId xmlns:a16="http://schemas.microsoft.com/office/drawing/2014/main" id="{E33BA0FC-0EC9-46A2-A3E0-33B65FD9D5B9}"/>
              </a:ext>
            </a:extLst>
          </p:cNvPr>
          <p:cNvSpPr>
            <a:spLocks noGrp="1"/>
          </p:cNvSpPr>
          <p:nvPr>
            <p:ph type="sldNum" sz="quarter" idx="12"/>
          </p:nvPr>
        </p:nvSpPr>
        <p:spPr/>
        <p:txBody>
          <a:bodyPr/>
          <a:lstStyle/>
          <a:p>
            <a:fld id="{AE88EA90-0C7F-461C-A261-5F2AFA866A12}" type="slidenum">
              <a:rPr lang="en-ZA" smtClean="0"/>
              <a:t>18</a:t>
            </a:fld>
            <a:endParaRPr lang="en-ZA"/>
          </a:p>
        </p:txBody>
      </p:sp>
      <p:pic>
        <p:nvPicPr>
          <p:cNvPr id="5" name="Content Placeholder 3">
            <a:extLst>
              <a:ext uri="{FF2B5EF4-FFF2-40B4-BE49-F238E27FC236}">
                <a16:creationId xmlns:a16="http://schemas.microsoft.com/office/drawing/2014/main" id="{5A258242-91E0-4E9C-B6BE-6D1E14B07CB8}"/>
              </a:ext>
            </a:extLst>
          </p:cNvPr>
          <p:cNvPicPr>
            <a:picLocks noChangeAspect="1"/>
          </p:cNvPicPr>
          <p:nvPr/>
        </p:nvPicPr>
        <p:blipFill>
          <a:blip r:embed="rId3"/>
          <a:stretch>
            <a:fillRect/>
          </a:stretch>
        </p:blipFill>
        <p:spPr>
          <a:xfrm>
            <a:off x="3447416" y="1925165"/>
            <a:ext cx="5471733" cy="2992795"/>
          </a:xfrm>
          <a:prstGeom prst="rect">
            <a:avLst/>
          </a:prstGeom>
        </p:spPr>
      </p:pic>
      <p:pic>
        <p:nvPicPr>
          <p:cNvPr id="7" name="Picture 6">
            <a:extLst>
              <a:ext uri="{FF2B5EF4-FFF2-40B4-BE49-F238E27FC236}">
                <a16:creationId xmlns:a16="http://schemas.microsoft.com/office/drawing/2014/main" id="{816E8216-456B-420D-BFC7-4FF041A31B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7634" y="588237"/>
            <a:ext cx="3124849" cy="1128855"/>
          </a:xfrm>
          <a:prstGeom prst="rect">
            <a:avLst/>
          </a:prstGeom>
        </p:spPr>
      </p:pic>
    </p:spTree>
    <p:extLst>
      <p:ext uri="{BB962C8B-B14F-4D97-AF65-F5344CB8AC3E}">
        <p14:creationId xmlns:p14="http://schemas.microsoft.com/office/powerpoint/2010/main" val="2113067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Results - VOC</a:t>
            </a:r>
          </a:p>
        </p:txBody>
      </p:sp>
      <p:pic>
        <p:nvPicPr>
          <p:cNvPr id="4" name="Content Placeholder 3"/>
          <p:cNvPicPr>
            <a:picLocks noGrp="1" noChangeAspect="1"/>
          </p:cNvPicPr>
          <p:nvPr>
            <p:ph idx="1"/>
          </p:nvPr>
        </p:nvPicPr>
        <p:blipFill>
          <a:blip r:embed="rId3"/>
          <a:stretch>
            <a:fillRect/>
          </a:stretch>
        </p:blipFill>
        <p:spPr>
          <a:xfrm>
            <a:off x="838200" y="1832825"/>
            <a:ext cx="5161010" cy="4351338"/>
          </a:xfrm>
          <a:prstGeom prst="rect">
            <a:avLst/>
          </a:prstGeom>
        </p:spPr>
      </p:pic>
      <p:pic>
        <p:nvPicPr>
          <p:cNvPr id="5" name="Picture 4"/>
          <p:cNvPicPr>
            <a:picLocks noChangeAspect="1"/>
          </p:cNvPicPr>
          <p:nvPr/>
        </p:nvPicPr>
        <p:blipFill>
          <a:blip r:embed="rId4"/>
          <a:stretch>
            <a:fillRect/>
          </a:stretch>
        </p:blipFill>
        <p:spPr>
          <a:xfrm>
            <a:off x="6406237" y="2541699"/>
            <a:ext cx="5444963" cy="2933590"/>
          </a:xfrm>
          <a:prstGeom prst="rect">
            <a:avLst/>
          </a:prstGeom>
        </p:spPr>
      </p:pic>
    </p:spTree>
    <p:extLst>
      <p:ext uri="{BB962C8B-B14F-4D97-AF65-F5344CB8AC3E}">
        <p14:creationId xmlns:p14="http://schemas.microsoft.com/office/powerpoint/2010/main" val="132081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Instance Segmentation</a:t>
            </a:r>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07329" y="2140430"/>
            <a:ext cx="3916957" cy="293190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963" y="2140430"/>
            <a:ext cx="3904017" cy="293190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47" y="2140430"/>
            <a:ext cx="3922467" cy="2936026"/>
          </a:xfrm>
          <a:prstGeom prst="rect">
            <a:avLst/>
          </a:prstGeom>
        </p:spPr>
      </p:pic>
      <p:sp>
        <p:nvSpPr>
          <p:cNvPr id="7" name="TextBox 6"/>
          <p:cNvSpPr txBox="1"/>
          <p:nvPr/>
        </p:nvSpPr>
        <p:spPr>
          <a:xfrm>
            <a:off x="112147" y="5072331"/>
            <a:ext cx="3922467" cy="369332"/>
          </a:xfrm>
          <a:prstGeom prst="rect">
            <a:avLst/>
          </a:prstGeom>
          <a:noFill/>
        </p:spPr>
        <p:txBody>
          <a:bodyPr wrap="square" rtlCol="0">
            <a:spAutoFit/>
          </a:bodyPr>
          <a:lstStyle/>
          <a:p>
            <a:pPr algn="ctr"/>
            <a:r>
              <a:rPr lang="en-US"/>
              <a:t>Object Detection [1]</a:t>
            </a:r>
            <a:endParaRPr lang="en-GB"/>
          </a:p>
        </p:txBody>
      </p:sp>
      <p:sp>
        <p:nvSpPr>
          <p:cNvPr id="8" name="TextBox 7"/>
          <p:cNvSpPr txBox="1"/>
          <p:nvPr/>
        </p:nvSpPr>
        <p:spPr>
          <a:xfrm>
            <a:off x="4100513" y="5072331"/>
            <a:ext cx="3922467" cy="369332"/>
          </a:xfrm>
          <a:prstGeom prst="rect">
            <a:avLst/>
          </a:prstGeom>
          <a:noFill/>
        </p:spPr>
        <p:txBody>
          <a:bodyPr wrap="square" rtlCol="0">
            <a:spAutoFit/>
          </a:bodyPr>
          <a:lstStyle/>
          <a:p>
            <a:pPr algn="ctr"/>
            <a:r>
              <a:rPr lang="en-US"/>
              <a:t>Semantic Segmentation</a:t>
            </a:r>
            <a:endParaRPr lang="en-GB"/>
          </a:p>
        </p:txBody>
      </p:sp>
      <p:sp>
        <p:nvSpPr>
          <p:cNvPr id="9" name="TextBox 8"/>
          <p:cNvSpPr txBox="1"/>
          <p:nvPr/>
        </p:nvSpPr>
        <p:spPr>
          <a:xfrm>
            <a:off x="8107329" y="5013113"/>
            <a:ext cx="3922467" cy="369332"/>
          </a:xfrm>
          <a:prstGeom prst="rect">
            <a:avLst/>
          </a:prstGeom>
          <a:noFill/>
        </p:spPr>
        <p:txBody>
          <a:bodyPr wrap="square" rtlCol="0">
            <a:spAutoFit/>
          </a:bodyPr>
          <a:lstStyle/>
          <a:p>
            <a:pPr algn="ctr"/>
            <a:r>
              <a:rPr lang="en-US"/>
              <a:t>Instance Segmentation</a:t>
            </a:r>
            <a:endParaRPr lang="en-GB"/>
          </a:p>
        </p:txBody>
      </p:sp>
      <p:sp>
        <p:nvSpPr>
          <p:cNvPr id="10" name="TextBox 9"/>
          <p:cNvSpPr txBox="1"/>
          <p:nvPr/>
        </p:nvSpPr>
        <p:spPr>
          <a:xfrm>
            <a:off x="112146" y="6415176"/>
            <a:ext cx="3922467" cy="369332"/>
          </a:xfrm>
          <a:prstGeom prst="rect">
            <a:avLst/>
          </a:prstGeom>
          <a:noFill/>
        </p:spPr>
        <p:txBody>
          <a:bodyPr wrap="square" rtlCol="0">
            <a:spAutoFit/>
          </a:bodyPr>
          <a:lstStyle/>
          <a:p>
            <a:pPr algn="ctr"/>
            <a:r>
              <a:rPr lang="en-US">
                <a:solidFill>
                  <a:schemeClr val="bg1"/>
                </a:solidFill>
              </a:rPr>
              <a:t>[1] Faster-RCNN. Ren </a:t>
            </a:r>
            <a:r>
              <a:rPr lang="en-US" i="1">
                <a:solidFill>
                  <a:schemeClr val="bg1"/>
                </a:solidFill>
              </a:rPr>
              <a:t>et al.</a:t>
            </a:r>
            <a:r>
              <a:rPr lang="en-US">
                <a:solidFill>
                  <a:schemeClr val="bg1"/>
                </a:solidFill>
              </a:rPr>
              <a:t> NIPS 2015.</a:t>
            </a:r>
            <a:endParaRPr lang="en-GB">
              <a:solidFill>
                <a:schemeClr val="bg1"/>
              </a:solidFill>
            </a:endParaRPr>
          </a:p>
        </p:txBody>
      </p:sp>
    </p:spTree>
    <p:extLst>
      <p:ext uri="{BB962C8B-B14F-4D97-AF65-F5344CB8AC3E}">
        <p14:creationId xmlns:p14="http://schemas.microsoft.com/office/powerpoint/2010/main" val="1163685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Results - VOC</a:t>
            </a:r>
          </a:p>
        </p:txBody>
      </p:sp>
      <p:pic>
        <p:nvPicPr>
          <p:cNvPr id="4" name="Content Placeholder 3"/>
          <p:cNvPicPr>
            <a:picLocks noGrp="1" noChangeAspect="1"/>
          </p:cNvPicPr>
          <p:nvPr>
            <p:ph idx="1"/>
          </p:nvPr>
        </p:nvPicPr>
        <p:blipFill>
          <a:blip r:embed="rId3"/>
          <a:stretch>
            <a:fillRect/>
          </a:stretch>
        </p:blipFill>
        <p:spPr>
          <a:xfrm>
            <a:off x="838200" y="1832825"/>
            <a:ext cx="5161010" cy="4351338"/>
          </a:xfrm>
          <a:prstGeom prst="rect">
            <a:avLst/>
          </a:prstGeom>
        </p:spPr>
      </p:pic>
      <p:pic>
        <p:nvPicPr>
          <p:cNvPr id="5" name="Picture 4"/>
          <p:cNvPicPr>
            <a:picLocks noChangeAspect="1"/>
          </p:cNvPicPr>
          <p:nvPr/>
        </p:nvPicPr>
        <p:blipFill>
          <a:blip r:embed="rId4"/>
          <a:stretch>
            <a:fillRect/>
          </a:stretch>
        </p:blipFill>
        <p:spPr>
          <a:xfrm>
            <a:off x="6406237" y="2541699"/>
            <a:ext cx="5444963" cy="2933590"/>
          </a:xfrm>
          <a:prstGeom prst="rect">
            <a:avLst/>
          </a:prstGeom>
        </p:spPr>
      </p:pic>
      <p:sp>
        <p:nvSpPr>
          <p:cNvPr id="3" name="Rectangle 2"/>
          <p:cNvSpPr/>
          <p:nvPr/>
        </p:nvSpPr>
        <p:spPr>
          <a:xfrm>
            <a:off x="10454400" y="3031200"/>
            <a:ext cx="648000" cy="2340000"/>
          </a:xfrm>
          <a:prstGeom prst="rect">
            <a:avLst/>
          </a:prstGeom>
          <a:solidFill>
            <a:srgbClr val="FFE699">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2799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Results - SBD</a:t>
            </a:r>
          </a:p>
        </p:txBody>
      </p:sp>
      <p:pic>
        <p:nvPicPr>
          <p:cNvPr id="4" name="Picture 3"/>
          <p:cNvPicPr>
            <a:picLocks noChangeAspect="1"/>
          </p:cNvPicPr>
          <p:nvPr/>
        </p:nvPicPr>
        <p:blipFill>
          <a:blip r:embed="rId3"/>
          <a:stretch>
            <a:fillRect/>
          </a:stretch>
        </p:blipFill>
        <p:spPr>
          <a:xfrm>
            <a:off x="3393829" y="1825625"/>
            <a:ext cx="5250675" cy="4088512"/>
          </a:xfrm>
          <a:prstGeom prst="rect">
            <a:avLst/>
          </a:prstGeom>
        </p:spPr>
      </p:pic>
    </p:spTree>
    <p:extLst>
      <p:ext uri="{BB962C8B-B14F-4D97-AF65-F5344CB8AC3E}">
        <p14:creationId xmlns:p14="http://schemas.microsoft.com/office/powerpoint/2010/main" val="1076428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Results - SBD</a:t>
            </a:r>
          </a:p>
        </p:txBody>
      </p:sp>
      <p:pic>
        <p:nvPicPr>
          <p:cNvPr id="4" name="Picture 3"/>
          <p:cNvPicPr>
            <a:picLocks noChangeAspect="1"/>
          </p:cNvPicPr>
          <p:nvPr/>
        </p:nvPicPr>
        <p:blipFill>
          <a:blip r:embed="rId3"/>
          <a:stretch>
            <a:fillRect/>
          </a:stretch>
        </p:blipFill>
        <p:spPr>
          <a:xfrm>
            <a:off x="3393829" y="1825625"/>
            <a:ext cx="5250675" cy="4088512"/>
          </a:xfrm>
          <a:prstGeom prst="rect">
            <a:avLst/>
          </a:prstGeom>
        </p:spPr>
      </p:pic>
      <p:sp>
        <p:nvSpPr>
          <p:cNvPr id="5" name="Rectangle 4">
            <a:extLst>
              <a:ext uri="{FF2B5EF4-FFF2-40B4-BE49-F238E27FC236}">
                <a16:creationId xmlns:a16="http://schemas.microsoft.com/office/drawing/2014/main" id="{7F3203D9-9952-4BA4-8704-035C0559CEC6}"/>
              </a:ext>
            </a:extLst>
          </p:cNvPr>
          <p:cNvSpPr/>
          <p:nvPr/>
        </p:nvSpPr>
        <p:spPr>
          <a:xfrm>
            <a:off x="7890104" y="2852296"/>
            <a:ext cx="648000" cy="2932278"/>
          </a:xfrm>
          <a:prstGeom prst="rect">
            <a:avLst/>
          </a:prstGeom>
          <a:solidFill>
            <a:srgbClr val="FFE699">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424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Training for Instance Segmentation improves Semantic Segmentation!</a:t>
            </a:r>
          </a:p>
        </p:txBody>
      </p:sp>
      <p:pic>
        <p:nvPicPr>
          <p:cNvPr id="5" name="Content Placeholder 4"/>
          <p:cNvPicPr>
            <a:picLocks noGrp="1" noChangeAspect="1"/>
          </p:cNvPicPr>
          <p:nvPr>
            <p:ph idx="1"/>
          </p:nvPr>
        </p:nvPicPr>
        <p:blipFill>
          <a:blip r:embed="rId3"/>
          <a:stretch>
            <a:fillRect/>
          </a:stretch>
        </p:blipFill>
        <p:spPr>
          <a:xfrm>
            <a:off x="3630800" y="2507944"/>
            <a:ext cx="4991359" cy="2047737"/>
          </a:xfrm>
          <a:prstGeom prst="rect">
            <a:avLst/>
          </a:prstGeom>
        </p:spPr>
      </p:pic>
    </p:spTree>
    <p:extLst>
      <p:ext uri="{BB962C8B-B14F-4D97-AF65-F5344CB8AC3E}">
        <p14:creationId xmlns:p14="http://schemas.microsoft.com/office/powerpoint/2010/main" val="429725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AA9F9-EBEF-495F-BB33-DF28D5906131}"/>
              </a:ext>
            </a:extLst>
          </p:cNvPr>
          <p:cNvSpPr>
            <a:spLocks noGrp="1"/>
          </p:cNvSpPr>
          <p:nvPr>
            <p:ph type="title"/>
          </p:nvPr>
        </p:nvSpPr>
        <p:spPr/>
        <p:txBody>
          <a:bodyPr/>
          <a:lstStyle/>
          <a:p>
            <a:r>
              <a:rPr lang="en-GB"/>
              <a:t>Results - Cityscapes</a:t>
            </a:r>
          </a:p>
        </p:txBody>
      </p:sp>
      <p:pic>
        <p:nvPicPr>
          <p:cNvPr id="6" name="Content Placeholder 5">
            <a:extLst>
              <a:ext uri="{FF2B5EF4-FFF2-40B4-BE49-F238E27FC236}">
                <a16:creationId xmlns:a16="http://schemas.microsoft.com/office/drawing/2014/main" id="{DECDB69F-1910-4F02-A9A0-3FB5CF1076F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42" t="22906" r="65788" b="5475"/>
          <a:stretch/>
        </p:blipFill>
        <p:spPr>
          <a:xfrm>
            <a:off x="2419811" y="1817648"/>
            <a:ext cx="8046707" cy="4806176"/>
          </a:xfrm>
        </p:spPr>
      </p:pic>
      <p:sp>
        <p:nvSpPr>
          <p:cNvPr id="4" name="Slide Number Placeholder 3">
            <a:extLst>
              <a:ext uri="{FF2B5EF4-FFF2-40B4-BE49-F238E27FC236}">
                <a16:creationId xmlns:a16="http://schemas.microsoft.com/office/drawing/2014/main" id="{002C86C9-F0DC-4B7C-957B-CD60C1F7D6BF}"/>
              </a:ext>
            </a:extLst>
          </p:cNvPr>
          <p:cNvSpPr>
            <a:spLocks noGrp="1"/>
          </p:cNvSpPr>
          <p:nvPr>
            <p:ph type="sldNum" sz="quarter" idx="12"/>
          </p:nvPr>
        </p:nvSpPr>
        <p:spPr/>
        <p:txBody>
          <a:bodyPr/>
          <a:lstStyle/>
          <a:p>
            <a:fld id="{AE88EA90-0C7F-461C-A261-5F2AFA866A12}" type="slidenum">
              <a:rPr lang="en-ZA" smtClean="0"/>
              <a:t>24</a:t>
            </a:fld>
            <a:endParaRPr lang="en-ZA"/>
          </a:p>
        </p:txBody>
      </p:sp>
      <p:sp>
        <p:nvSpPr>
          <p:cNvPr id="7" name="Rectangle 6">
            <a:extLst>
              <a:ext uri="{FF2B5EF4-FFF2-40B4-BE49-F238E27FC236}">
                <a16:creationId xmlns:a16="http://schemas.microsoft.com/office/drawing/2014/main" id="{E4BF6D5F-35F1-4DCA-8D9A-F48FF8DFE78E}"/>
              </a:ext>
            </a:extLst>
          </p:cNvPr>
          <p:cNvSpPr/>
          <p:nvPr/>
        </p:nvSpPr>
        <p:spPr>
          <a:xfrm>
            <a:off x="3576522" y="4244009"/>
            <a:ext cx="5428330" cy="228600"/>
          </a:xfrm>
          <a:prstGeom prst="rect">
            <a:avLst/>
          </a:prstGeom>
          <a:solidFill>
            <a:srgbClr val="FFE699">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36176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244D-4120-48A1-B6A3-D094BF029194}"/>
              </a:ext>
            </a:extLst>
          </p:cNvPr>
          <p:cNvSpPr>
            <a:spLocks noGrp="1"/>
          </p:cNvSpPr>
          <p:nvPr>
            <p:ph type="title"/>
          </p:nvPr>
        </p:nvSpPr>
        <p:spPr>
          <a:xfrm>
            <a:off x="1154083" y="286603"/>
            <a:ext cx="10058400" cy="1450757"/>
          </a:xfrm>
        </p:spPr>
        <p:txBody>
          <a:bodyPr/>
          <a:lstStyle/>
          <a:p>
            <a:r>
              <a:rPr lang="en-GB"/>
              <a:t>Comparison to FCIS</a:t>
            </a:r>
          </a:p>
        </p:txBody>
      </p:sp>
      <p:sp>
        <p:nvSpPr>
          <p:cNvPr id="4" name="Slide Number Placeholder 3">
            <a:extLst>
              <a:ext uri="{FF2B5EF4-FFF2-40B4-BE49-F238E27FC236}">
                <a16:creationId xmlns:a16="http://schemas.microsoft.com/office/drawing/2014/main" id="{5FAECDCC-E7A6-4711-BD74-65090159F1B5}"/>
              </a:ext>
            </a:extLst>
          </p:cNvPr>
          <p:cNvSpPr>
            <a:spLocks noGrp="1"/>
          </p:cNvSpPr>
          <p:nvPr>
            <p:ph type="sldNum" sz="quarter" idx="12"/>
          </p:nvPr>
        </p:nvSpPr>
        <p:spPr/>
        <p:txBody>
          <a:bodyPr/>
          <a:lstStyle/>
          <a:p>
            <a:fld id="{AE88EA90-0C7F-461C-A261-5F2AFA866A12}" type="slidenum">
              <a:rPr lang="en-ZA" smtClean="0"/>
              <a:t>25</a:t>
            </a:fld>
            <a:endParaRPr lang="en-ZA"/>
          </a:p>
        </p:txBody>
      </p:sp>
      <p:pic>
        <p:nvPicPr>
          <p:cNvPr id="10" name="Picture 9">
            <a:extLst>
              <a:ext uri="{FF2B5EF4-FFF2-40B4-BE49-F238E27FC236}">
                <a16:creationId xmlns:a16="http://schemas.microsoft.com/office/drawing/2014/main" id="{50540109-5D7A-4D1D-AC74-88DC8B7D1F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0927" y="4280784"/>
            <a:ext cx="2786349" cy="1861194"/>
          </a:xfrm>
          <a:prstGeom prst="rect">
            <a:avLst/>
          </a:prstGeom>
        </p:spPr>
      </p:pic>
      <p:pic>
        <p:nvPicPr>
          <p:cNvPr id="14" name="Picture 13">
            <a:extLst>
              <a:ext uri="{FF2B5EF4-FFF2-40B4-BE49-F238E27FC236}">
                <a16:creationId xmlns:a16="http://schemas.microsoft.com/office/drawing/2014/main" id="{75B89F79-F229-4E85-A270-36B72B44A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08" y="4310794"/>
            <a:ext cx="2746186" cy="1843505"/>
          </a:xfrm>
          <a:prstGeom prst="rect">
            <a:avLst/>
          </a:prstGeom>
        </p:spPr>
      </p:pic>
      <p:pic>
        <p:nvPicPr>
          <p:cNvPr id="9" name="Picture 8">
            <a:extLst>
              <a:ext uri="{FF2B5EF4-FFF2-40B4-BE49-F238E27FC236}">
                <a16:creationId xmlns:a16="http://schemas.microsoft.com/office/drawing/2014/main" id="{EF3325EB-E849-4F67-8C44-3ACF5E161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5951" y="2355376"/>
            <a:ext cx="2786218" cy="1861193"/>
          </a:xfrm>
          <a:prstGeom prst="rect">
            <a:avLst/>
          </a:prstGeom>
        </p:spPr>
      </p:pic>
      <p:pic>
        <p:nvPicPr>
          <p:cNvPr id="15" name="Picture 14">
            <a:extLst>
              <a:ext uri="{FF2B5EF4-FFF2-40B4-BE49-F238E27FC236}">
                <a16:creationId xmlns:a16="http://schemas.microsoft.com/office/drawing/2014/main" id="{19B2E115-4722-4B49-9D28-1092B78C05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2468" y="2373064"/>
            <a:ext cx="2768026" cy="1843505"/>
          </a:xfrm>
          <a:prstGeom prst="rect">
            <a:avLst/>
          </a:prstGeom>
        </p:spPr>
      </p:pic>
      <p:pic>
        <p:nvPicPr>
          <p:cNvPr id="17" name="Picture 16">
            <a:extLst>
              <a:ext uri="{FF2B5EF4-FFF2-40B4-BE49-F238E27FC236}">
                <a16:creationId xmlns:a16="http://schemas.microsoft.com/office/drawing/2014/main" id="{8C478BC4-437D-4F87-93F4-B55044BF09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8376" y="2346447"/>
            <a:ext cx="2788235" cy="1851388"/>
          </a:xfrm>
          <a:prstGeom prst="rect">
            <a:avLst/>
          </a:prstGeom>
        </p:spPr>
      </p:pic>
      <p:pic>
        <p:nvPicPr>
          <p:cNvPr id="19" name="Picture 18">
            <a:extLst>
              <a:ext uri="{FF2B5EF4-FFF2-40B4-BE49-F238E27FC236}">
                <a16:creationId xmlns:a16="http://schemas.microsoft.com/office/drawing/2014/main" id="{243AC37A-CD0F-483C-A9E2-AFDDD453A4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1978" y="2346447"/>
            <a:ext cx="2468517" cy="1851388"/>
          </a:xfrm>
          <a:prstGeom prst="rect">
            <a:avLst/>
          </a:prstGeom>
        </p:spPr>
      </p:pic>
      <p:pic>
        <p:nvPicPr>
          <p:cNvPr id="20" name="Picture 19">
            <a:extLst>
              <a:ext uri="{FF2B5EF4-FFF2-40B4-BE49-F238E27FC236}">
                <a16:creationId xmlns:a16="http://schemas.microsoft.com/office/drawing/2014/main" id="{824F5F0F-8BE9-4BE0-9406-0F462806A73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34097" y="4300779"/>
            <a:ext cx="2816792" cy="1871211"/>
          </a:xfrm>
          <a:prstGeom prst="rect">
            <a:avLst/>
          </a:prstGeom>
        </p:spPr>
      </p:pic>
      <p:pic>
        <p:nvPicPr>
          <p:cNvPr id="21" name="Picture 20">
            <a:extLst>
              <a:ext uri="{FF2B5EF4-FFF2-40B4-BE49-F238E27FC236}">
                <a16:creationId xmlns:a16="http://schemas.microsoft.com/office/drawing/2014/main" id="{4C05A9A7-B3D9-4904-BB79-24368D061C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81978" y="4300779"/>
            <a:ext cx="2488348" cy="1863537"/>
          </a:xfrm>
          <a:prstGeom prst="rect">
            <a:avLst/>
          </a:prstGeom>
        </p:spPr>
      </p:pic>
      <p:sp>
        <p:nvSpPr>
          <p:cNvPr id="22" name="TextBox 21">
            <a:extLst>
              <a:ext uri="{FF2B5EF4-FFF2-40B4-BE49-F238E27FC236}">
                <a16:creationId xmlns:a16="http://schemas.microsoft.com/office/drawing/2014/main" id="{5A1713D8-CAE2-4491-86DD-0A4AD19A168A}"/>
              </a:ext>
            </a:extLst>
          </p:cNvPr>
          <p:cNvSpPr txBox="1"/>
          <p:nvPr/>
        </p:nvSpPr>
        <p:spPr>
          <a:xfrm>
            <a:off x="-1041941" y="2971650"/>
            <a:ext cx="2768027" cy="646331"/>
          </a:xfrm>
          <a:prstGeom prst="rect">
            <a:avLst/>
          </a:prstGeom>
          <a:noFill/>
        </p:spPr>
        <p:txBody>
          <a:bodyPr wrap="square" rtlCol="0">
            <a:spAutoFit/>
          </a:bodyPr>
          <a:lstStyle/>
          <a:p>
            <a:pPr algn="ctr"/>
            <a:r>
              <a:rPr lang="en-US"/>
              <a:t>Ours </a:t>
            </a:r>
          </a:p>
          <a:p>
            <a:pPr algn="ctr"/>
            <a:r>
              <a:rPr lang="en-US"/>
              <a:t>(VOC)</a:t>
            </a:r>
            <a:endParaRPr lang="en-GB"/>
          </a:p>
        </p:txBody>
      </p:sp>
      <p:sp>
        <p:nvSpPr>
          <p:cNvPr id="23" name="TextBox 22">
            <a:extLst>
              <a:ext uri="{FF2B5EF4-FFF2-40B4-BE49-F238E27FC236}">
                <a16:creationId xmlns:a16="http://schemas.microsoft.com/office/drawing/2014/main" id="{A705B8F2-4859-4894-8CBD-100DB165B23A}"/>
              </a:ext>
            </a:extLst>
          </p:cNvPr>
          <p:cNvSpPr txBox="1"/>
          <p:nvPr/>
        </p:nvSpPr>
        <p:spPr>
          <a:xfrm>
            <a:off x="-98323" y="5026715"/>
            <a:ext cx="880792" cy="646331"/>
          </a:xfrm>
          <a:prstGeom prst="rect">
            <a:avLst/>
          </a:prstGeom>
          <a:noFill/>
        </p:spPr>
        <p:txBody>
          <a:bodyPr wrap="square" rtlCol="0">
            <a:spAutoFit/>
          </a:bodyPr>
          <a:lstStyle/>
          <a:p>
            <a:pPr algn="ctr"/>
            <a:r>
              <a:rPr lang="en-US"/>
              <a:t>FCIS </a:t>
            </a:r>
          </a:p>
          <a:p>
            <a:pPr algn="ctr"/>
            <a:r>
              <a:rPr lang="en-US"/>
              <a:t>(COCO)</a:t>
            </a:r>
            <a:endParaRPr lang="en-GB"/>
          </a:p>
        </p:txBody>
      </p:sp>
      <p:sp>
        <p:nvSpPr>
          <p:cNvPr id="26" name="TextBox 25">
            <a:extLst>
              <a:ext uri="{FF2B5EF4-FFF2-40B4-BE49-F238E27FC236}">
                <a16:creationId xmlns:a16="http://schemas.microsoft.com/office/drawing/2014/main" id="{7946871D-4A53-4696-9559-14C4A6E0A863}"/>
              </a:ext>
            </a:extLst>
          </p:cNvPr>
          <p:cNvSpPr txBox="1"/>
          <p:nvPr/>
        </p:nvSpPr>
        <p:spPr>
          <a:xfrm>
            <a:off x="112146" y="6415176"/>
            <a:ext cx="3922467" cy="369332"/>
          </a:xfrm>
          <a:prstGeom prst="rect">
            <a:avLst/>
          </a:prstGeom>
          <a:noFill/>
        </p:spPr>
        <p:txBody>
          <a:bodyPr wrap="square" rtlCol="0">
            <a:spAutoFit/>
          </a:bodyPr>
          <a:lstStyle/>
          <a:p>
            <a:r>
              <a:rPr lang="en-US">
                <a:solidFill>
                  <a:schemeClr val="bg1"/>
                </a:solidFill>
              </a:rPr>
              <a:t>[1] Qi </a:t>
            </a:r>
            <a:r>
              <a:rPr lang="en-US" i="1">
                <a:solidFill>
                  <a:schemeClr val="bg1"/>
                </a:solidFill>
              </a:rPr>
              <a:t>et al.</a:t>
            </a:r>
            <a:r>
              <a:rPr lang="en-US">
                <a:solidFill>
                  <a:schemeClr val="bg1"/>
                </a:solidFill>
              </a:rPr>
              <a:t> CVPR 2017.</a:t>
            </a:r>
            <a:endParaRPr lang="en-GB">
              <a:solidFill>
                <a:schemeClr val="bg1"/>
              </a:solidFill>
            </a:endParaRPr>
          </a:p>
        </p:txBody>
      </p:sp>
    </p:spTree>
    <p:extLst>
      <p:ext uri="{BB962C8B-B14F-4D97-AF65-F5344CB8AC3E}">
        <p14:creationId xmlns:p14="http://schemas.microsoft.com/office/powerpoint/2010/main" val="159631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ADF449-1C02-4B79-8EE8-8CF4D6024C22}"/>
              </a:ext>
            </a:extLst>
          </p:cNvPr>
          <p:cNvSpPr>
            <a:spLocks noGrp="1"/>
          </p:cNvSpPr>
          <p:nvPr>
            <p:ph type="sldNum" sz="quarter" idx="12"/>
          </p:nvPr>
        </p:nvSpPr>
        <p:spPr/>
        <p:txBody>
          <a:bodyPr/>
          <a:lstStyle/>
          <a:p>
            <a:fld id="{AE88EA90-0C7F-461C-A261-5F2AFA866A12}" type="slidenum">
              <a:rPr lang="en-ZA" smtClean="0"/>
              <a:t>26</a:t>
            </a:fld>
            <a:endParaRPr lang="en-ZA"/>
          </a:p>
        </p:txBody>
      </p:sp>
      <p:pic>
        <p:nvPicPr>
          <p:cNvPr id="5" name="Submission_26_Video">
            <a:hlinkClick r:id="" action="ppaction://media"/>
            <a:extLst>
              <a:ext uri="{FF2B5EF4-FFF2-40B4-BE49-F238E27FC236}">
                <a16:creationId xmlns:a16="http://schemas.microsoft.com/office/drawing/2014/main" id="{E38F81F6-9ABD-4815-8B76-F1CBC56A2A7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8027" y="237510"/>
            <a:ext cx="10034456" cy="5659433"/>
          </a:xfrm>
          <a:prstGeom prst="rect">
            <a:avLst/>
          </a:prstGeom>
        </p:spPr>
      </p:pic>
    </p:spTree>
    <p:extLst>
      <p:ext uri="{BB962C8B-B14F-4D97-AF65-F5344CB8AC3E}">
        <p14:creationId xmlns:p14="http://schemas.microsoft.com/office/powerpoint/2010/main" val="3812479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9148-CAD3-4724-BEAF-3F3A5BD16DAA}"/>
              </a:ext>
            </a:extLst>
          </p:cNvPr>
          <p:cNvSpPr>
            <a:spLocks noGrp="1"/>
          </p:cNvSpPr>
          <p:nvPr>
            <p:ph type="title"/>
          </p:nvPr>
        </p:nvSpPr>
        <p:spPr/>
        <p:txBody>
          <a:bodyPr/>
          <a:lstStyle/>
          <a:p>
            <a:r>
              <a:rPr lang="en-GB"/>
              <a:t>Conclusion</a:t>
            </a:r>
          </a:p>
        </p:txBody>
      </p:sp>
      <p:sp>
        <p:nvSpPr>
          <p:cNvPr id="3" name="Content Placeholder 2">
            <a:extLst>
              <a:ext uri="{FF2B5EF4-FFF2-40B4-BE49-F238E27FC236}">
                <a16:creationId xmlns:a16="http://schemas.microsoft.com/office/drawing/2014/main" id="{2A87E840-5A75-48DB-86BD-30FAEA9CF128}"/>
              </a:ext>
            </a:extLst>
          </p:cNvPr>
          <p:cNvSpPr>
            <a:spLocks noGrp="1"/>
          </p:cNvSpPr>
          <p:nvPr>
            <p:ph idx="1"/>
          </p:nvPr>
        </p:nvSpPr>
        <p:spPr/>
        <p:txBody>
          <a:bodyPr/>
          <a:lstStyle/>
          <a:p>
            <a:pPr>
              <a:buFont typeface="Wingdings" panose="05000000000000000000" pitchFamily="2" charset="2"/>
              <a:buChar char="§"/>
            </a:pPr>
            <a:r>
              <a:rPr lang="en-GB"/>
              <a:t> Network that jointly performs Semantic and Instance Segmentation</a:t>
            </a:r>
          </a:p>
          <a:p>
            <a:pPr>
              <a:buFont typeface="Wingdings" panose="05000000000000000000" pitchFamily="2" charset="2"/>
              <a:buChar char="§"/>
            </a:pPr>
            <a:r>
              <a:rPr lang="en-GB"/>
              <a:t> Output a variable number of instances per image. </a:t>
            </a:r>
          </a:p>
          <a:p>
            <a:pPr>
              <a:buFont typeface="Wingdings" panose="05000000000000000000" pitchFamily="2" charset="2"/>
              <a:buChar char="§"/>
            </a:pPr>
            <a:r>
              <a:rPr lang="en-GB"/>
              <a:t> More accurate segmentations than previous detection-based approaches.</a:t>
            </a:r>
          </a:p>
          <a:p>
            <a:pPr>
              <a:buFont typeface="Wingdings" panose="05000000000000000000" pitchFamily="2" charset="2"/>
              <a:buChar char="§"/>
            </a:pPr>
            <a:r>
              <a:rPr lang="en-GB"/>
              <a:t> Unlike detection-based approaches (</a:t>
            </a:r>
            <a:r>
              <a:rPr lang="en-GB" err="1"/>
              <a:t>ie</a:t>
            </a:r>
            <a:r>
              <a:rPr lang="en-GB"/>
              <a:t> Mask R-CNN), one pixel belongs to only one instance. </a:t>
            </a:r>
          </a:p>
          <a:p>
            <a:pPr>
              <a:buFont typeface="Wingdings" panose="05000000000000000000" pitchFamily="2" charset="2"/>
              <a:buChar char="§"/>
            </a:pPr>
            <a:r>
              <a:rPr lang="en-GB"/>
              <a:t> Network attempts to deal with occlusions. </a:t>
            </a:r>
          </a:p>
          <a:p>
            <a:pPr>
              <a:buFont typeface="Wingdings" panose="05000000000000000000" pitchFamily="2" charset="2"/>
              <a:buChar char="§"/>
            </a:pPr>
            <a:r>
              <a:rPr lang="en-GB"/>
              <a:t> No post-processing required.</a:t>
            </a:r>
          </a:p>
        </p:txBody>
      </p:sp>
      <p:sp>
        <p:nvSpPr>
          <p:cNvPr id="4" name="Slide Number Placeholder 3">
            <a:extLst>
              <a:ext uri="{FF2B5EF4-FFF2-40B4-BE49-F238E27FC236}">
                <a16:creationId xmlns:a16="http://schemas.microsoft.com/office/drawing/2014/main" id="{AAC3EAE3-6618-41D7-A4D6-D76990749536}"/>
              </a:ext>
            </a:extLst>
          </p:cNvPr>
          <p:cNvSpPr>
            <a:spLocks noGrp="1"/>
          </p:cNvSpPr>
          <p:nvPr>
            <p:ph type="sldNum" sz="quarter" idx="12"/>
          </p:nvPr>
        </p:nvSpPr>
        <p:spPr/>
        <p:txBody>
          <a:bodyPr/>
          <a:lstStyle/>
          <a:p>
            <a:fld id="{AE88EA90-0C7F-461C-A261-5F2AFA866A12}" type="slidenum">
              <a:rPr lang="en-ZA" smtClean="0"/>
              <a:t>27</a:t>
            </a:fld>
            <a:endParaRPr lang="en-ZA"/>
          </a:p>
        </p:txBody>
      </p:sp>
    </p:spTree>
    <p:extLst>
      <p:ext uri="{BB962C8B-B14F-4D97-AF65-F5344CB8AC3E}">
        <p14:creationId xmlns:p14="http://schemas.microsoft.com/office/powerpoint/2010/main" val="4233419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Questions?</a:t>
            </a:r>
          </a:p>
        </p:txBody>
      </p:sp>
      <p:sp>
        <p:nvSpPr>
          <p:cNvPr id="3" name="Content Placeholder 2"/>
          <p:cNvSpPr>
            <a:spLocks noGrp="1"/>
          </p:cNvSpPr>
          <p:nvPr>
            <p:ph idx="1"/>
          </p:nvPr>
        </p:nvSpPr>
        <p:spPr>
          <a:xfrm>
            <a:off x="1097280" y="1767078"/>
            <a:ext cx="10058400" cy="2302520"/>
          </a:xfrm>
        </p:spPr>
        <p:txBody>
          <a:bodyPr>
            <a:normAutofit/>
          </a:bodyPr>
          <a:lstStyle/>
          <a:p>
            <a:endParaRPr lang="en-GB"/>
          </a:p>
          <a:p>
            <a:r>
              <a:rPr lang="en-GB"/>
              <a:t>Anurag Arnab, Philip H.S. Torr. Pixelwise Instance Segmentation with a Dynamically Instantiated Network. CVPR, 2017</a:t>
            </a:r>
          </a:p>
          <a:p>
            <a:r>
              <a:rPr lang="en-GB" err="1"/>
              <a:t>Qizhu</a:t>
            </a:r>
            <a:r>
              <a:rPr lang="en-GB"/>
              <a:t> Li*, Anurag Arnab*, Philip H.S. Torr. Holistic, Instance-Level Human Parsing. BMVC, 2017</a:t>
            </a:r>
          </a:p>
          <a:p>
            <a:r>
              <a:rPr lang="en-GB"/>
              <a:t>Anurag Arnab, </a:t>
            </a:r>
            <a:r>
              <a:rPr lang="en-GB" err="1"/>
              <a:t>Sadeep</a:t>
            </a:r>
            <a:r>
              <a:rPr lang="en-GB"/>
              <a:t> </a:t>
            </a:r>
            <a:r>
              <a:rPr lang="en-GB" err="1"/>
              <a:t>Jayasumana</a:t>
            </a:r>
            <a:r>
              <a:rPr lang="en-GB"/>
              <a:t>, Shuai Zheng, Philip H.S. Torr. Higher Order Conditional Random Fields in Deep Neural Networks. ECCV, 2016</a:t>
            </a:r>
          </a:p>
          <a:p>
            <a:endParaRPr lang="en-GB"/>
          </a:p>
        </p:txBody>
      </p:sp>
      <p:sp>
        <p:nvSpPr>
          <p:cNvPr id="4" name="Slide Number Placeholder 3"/>
          <p:cNvSpPr>
            <a:spLocks noGrp="1"/>
          </p:cNvSpPr>
          <p:nvPr>
            <p:ph type="sldNum" sz="quarter" idx="12"/>
          </p:nvPr>
        </p:nvSpPr>
        <p:spPr/>
        <p:txBody>
          <a:bodyPr/>
          <a:lstStyle/>
          <a:p>
            <a:fld id="{AE88EA90-0C7F-461C-A261-5F2AFA866A12}" type="slidenum">
              <a:rPr lang="en-ZA" smtClean="0"/>
              <a:t>28</a:t>
            </a:fld>
            <a:endParaRPr lang="en-ZA"/>
          </a:p>
        </p:txBody>
      </p:sp>
      <p:pic>
        <p:nvPicPr>
          <p:cNvPr id="6" name="Picture 5">
            <a:extLst>
              <a:ext uri="{FF2B5EF4-FFF2-40B4-BE49-F238E27FC236}">
                <a16:creationId xmlns:a16="http://schemas.microsoft.com/office/drawing/2014/main" id="{5B07937A-8A19-42DE-A179-E9EEA3E997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697" y="4303856"/>
            <a:ext cx="3809257" cy="1904629"/>
          </a:xfrm>
          <a:prstGeom prst="rect">
            <a:avLst/>
          </a:prstGeom>
        </p:spPr>
      </p:pic>
      <p:pic>
        <p:nvPicPr>
          <p:cNvPr id="8" name="Picture 7">
            <a:extLst>
              <a:ext uri="{FF2B5EF4-FFF2-40B4-BE49-F238E27FC236}">
                <a16:creationId xmlns:a16="http://schemas.microsoft.com/office/drawing/2014/main" id="{F63FB59D-4F68-4D3F-B010-7F55C2101C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4447" y="4315283"/>
            <a:ext cx="3806300" cy="1903150"/>
          </a:xfrm>
          <a:prstGeom prst="rect">
            <a:avLst/>
          </a:prstGeom>
        </p:spPr>
      </p:pic>
      <p:pic>
        <p:nvPicPr>
          <p:cNvPr id="10" name="Picture 9">
            <a:extLst>
              <a:ext uri="{FF2B5EF4-FFF2-40B4-BE49-F238E27FC236}">
                <a16:creationId xmlns:a16="http://schemas.microsoft.com/office/drawing/2014/main" id="{CFEC81F0-BC9A-4F6F-852F-24D3421055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9241" y="4303856"/>
            <a:ext cx="3809258" cy="1904629"/>
          </a:xfrm>
          <a:prstGeom prst="rect">
            <a:avLst/>
          </a:prstGeom>
        </p:spPr>
      </p:pic>
    </p:spTree>
    <p:extLst>
      <p:ext uri="{BB962C8B-B14F-4D97-AF65-F5344CB8AC3E}">
        <p14:creationId xmlns:p14="http://schemas.microsoft.com/office/powerpoint/2010/main" val="2657682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8A89-055A-4FBB-9D80-1681009020C7}"/>
              </a:ext>
            </a:extLst>
          </p:cNvPr>
          <p:cNvSpPr>
            <a:spLocks noGrp="1"/>
          </p:cNvSpPr>
          <p:nvPr>
            <p:ph type="title"/>
          </p:nvPr>
        </p:nvSpPr>
        <p:spPr/>
        <p:txBody>
          <a:bodyPr/>
          <a:lstStyle/>
          <a:p>
            <a:r>
              <a:rPr lang="en-GB"/>
              <a:t>Detection based approaches</a:t>
            </a:r>
          </a:p>
        </p:txBody>
      </p:sp>
      <p:sp>
        <p:nvSpPr>
          <p:cNvPr id="3" name="Content Placeholder 2">
            <a:extLst>
              <a:ext uri="{FF2B5EF4-FFF2-40B4-BE49-F238E27FC236}">
                <a16:creationId xmlns:a16="http://schemas.microsoft.com/office/drawing/2014/main" id="{3D53C80A-8440-4AB0-B450-D04E5C399C79}"/>
              </a:ext>
            </a:extLst>
          </p:cNvPr>
          <p:cNvSpPr>
            <a:spLocks noGrp="1"/>
          </p:cNvSpPr>
          <p:nvPr>
            <p:ph idx="1"/>
          </p:nvPr>
        </p:nvSpPr>
        <p:spPr/>
        <p:txBody>
          <a:bodyPr/>
          <a:lstStyle/>
          <a:p>
            <a:pPr>
              <a:buFont typeface="Wingdings" panose="05000000000000000000" pitchFamily="2" charset="2"/>
              <a:buChar char="§"/>
            </a:pPr>
            <a:r>
              <a:rPr lang="en-US"/>
              <a:t> Most Instance Segmentation methods are based on Object Detection networks which are refined to produce segments instead of bounding boxes.</a:t>
            </a:r>
            <a:endParaRPr lang="en-GB"/>
          </a:p>
          <a:p>
            <a:endParaRPr lang="en-GB"/>
          </a:p>
        </p:txBody>
      </p:sp>
      <p:sp>
        <p:nvSpPr>
          <p:cNvPr id="4" name="Slide Number Placeholder 3">
            <a:extLst>
              <a:ext uri="{FF2B5EF4-FFF2-40B4-BE49-F238E27FC236}">
                <a16:creationId xmlns:a16="http://schemas.microsoft.com/office/drawing/2014/main" id="{EED9B996-0266-4C2C-A82A-210041152D13}"/>
              </a:ext>
            </a:extLst>
          </p:cNvPr>
          <p:cNvSpPr>
            <a:spLocks noGrp="1"/>
          </p:cNvSpPr>
          <p:nvPr>
            <p:ph type="sldNum" sz="quarter" idx="12"/>
          </p:nvPr>
        </p:nvSpPr>
        <p:spPr/>
        <p:txBody>
          <a:bodyPr/>
          <a:lstStyle/>
          <a:p>
            <a:fld id="{AE88EA90-0C7F-461C-A261-5F2AFA866A12}" type="slidenum">
              <a:rPr lang="en-ZA" smtClean="0"/>
              <a:t>3</a:t>
            </a:fld>
            <a:endParaRPr lang="en-ZA"/>
          </a:p>
        </p:txBody>
      </p:sp>
      <p:pic>
        <p:nvPicPr>
          <p:cNvPr id="5" name="Picture 4">
            <a:extLst>
              <a:ext uri="{FF2B5EF4-FFF2-40B4-BE49-F238E27FC236}">
                <a16:creationId xmlns:a16="http://schemas.microsoft.com/office/drawing/2014/main" id="{82CB3C96-4A60-421C-9AE1-0B44704DDECE}"/>
              </a:ext>
            </a:extLst>
          </p:cNvPr>
          <p:cNvPicPr>
            <a:picLocks noChangeAspect="1"/>
          </p:cNvPicPr>
          <p:nvPr/>
        </p:nvPicPr>
        <p:blipFill>
          <a:blip r:embed="rId3"/>
          <a:stretch>
            <a:fillRect/>
          </a:stretch>
        </p:blipFill>
        <p:spPr>
          <a:xfrm>
            <a:off x="6504581" y="3025637"/>
            <a:ext cx="5122980" cy="2160749"/>
          </a:xfrm>
          <a:prstGeom prst="rect">
            <a:avLst/>
          </a:prstGeom>
        </p:spPr>
      </p:pic>
      <p:pic>
        <p:nvPicPr>
          <p:cNvPr id="6" name="Picture 5">
            <a:extLst>
              <a:ext uri="{FF2B5EF4-FFF2-40B4-BE49-F238E27FC236}">
                <a16:creationId xmlns:a16="http://schemas.microsoft.com/office/drawing/2014/main" id="{CB3F10A4-54D9-4401-ADFC-70C3A9A3E0E0}"/>
              </a:ext>
            </a:extLst>
          </p:cNvPr>
          <p:cNvPicPr>
            <a:picLocks noChangeAspect="1"/>
          </p:cNvPicPr>
          <p:nvPr/>
        </p:nvPicPr>
        <p:blipFill>
          <a:blip r:embed="rId4"/>
          <a:stretch>
            <a:fillRect/>
          </a:stretch>
        </p:blipFill>
        <p:spPr>
          <a:xfrm>
            <a:off x="461962" y="3025637"/>
            <a:ext cx="5720177" cy="2160749"/>
          </a:xfrm>
          <a:prstGeom prst="rect">
            <a:avLst/>
          </a:prstGeom>
        </p:spPr>
      </p:pic>
      <p:sp>
        <p:nvSpPr>
          <p:cNvPr id="7" name="TextBox 6">
            <a:extLst>
              <a:ext uri="{FF2B5EF4-FFF2-40B4-BE49-F238E27FC236}">
                <a16:creationId xmlns:a16="http://schemas.microsoft.com/office/drawing/2014/main" id="{0F83FBFF-F850-4649-A0E5-6841D655C1FF}"/>
              </a:ext>
            </a:extLst>
          </p:cNvPr>
          <p:cNvSpPr txBox="1"/>
          <p:nvPr/>
        </p:nvSpPr>
        <p:spPr>
          <a:xfrm>
            <a:off x="461962" y="5246020"/>
            <a:ext cx="5600908" cy="369332"/>
          </a:xfrm>
          <a:prstGeom prst="rect">
            <a:avLst/>
          </a:prstGeom>
          <a:noFill/>
        </p:spPr>
        <p:txBody>
          <a:bodyPr wrap="square" rtlCol="0">
            <a:spAutoFit/>
          </a:bodyPr>
          <a:lstStyle/>
          <a:p>
            <a:pPr algn="ctr"/>
            <a:r>
              <a:rPr lang="en-GB"/>
              <a:t>Multi-task Network Cascades (MNC). Dai </a:t>
            </a:r>
            <a:r>
              <a:rPr lang="en-GB" i="1"/>
              <a:t>et al</a:t>
            </a:r>
            <a:r>
              <a:rPr lang="en-GB"/>
              <a:t>. 2016</a:t>
            </a:r>
          </a:p>
        </p:txBody>
      </p:sp>
      <p:sp>
        <p:nvSpPr>
          <p:cNvPr id="8" name="TextBox 7">
            <a:extLst>
              <a:ext uri="{FF2B5EF4-FFF2-40B4-BE49-F238E27FC236}">
                <a16:creationId xmlns:a16="http://schemas.microsoft.com/office/drawing/2014/main" id="{9C1F9971-6599-40D1-BFC3-34E92C5DCF41}"/>
              </a:ext>
            </a:extLst>
          </p:cNvPr>
          <p:cNvSpPr txBox="1"/>
          <p:nvPr/>
        </p:nvSpPr>
        <p:spPr>
          <a:xfrm>
            <a:off x="6265617" y="5246020"/>
            <a:ext cx="5600908" cy="369332"/>
          </a:xfrm>
          <a:prstGeom prst="rect">
            <a:avLst/>
          </a:prstGeom>
          <a:noFill/>
        </p:spPr>
        <p:txBody>
          <a:bodyPr wrap="square" rtlCol="0">
            <a:spAutoFit/>
          </a:bodyPr>
          <a:lstStyle/>
          <a:p>
            <a:pPr algn="ctr"/>
            <a:r>
              <a:rPr lang="en-GB"/>
              <a:t>Mask R-CNN. He </a:t>
            </a:r>
            <a:r>
              <a:rPr lang="en-GB" i="1"/>
              <a:t>et al</a:t>
            </a:r>
            <a:r>
              <a:rPr lang="en-GB"/>
              <a:t>. 2017</a:t>
            </a:r>
          </a:p>
        </p:txBody>
      </p:sp>
      <p:sp>
        <p:nvSpPr>
          <p:cNvPr id="9" name="TextBox 8">
            <a:extLst>
              <a:ext uri="{FF2B5EF4-FFF2-40B4-BE49-F238E27FC236}">
                <a16:creationId xmlns:a16="http://schemas.microsoft.com/office/drawing/2014/main" id="{DE254D38-2353-460B-9257-68A651D5E171}"/>
              </a:ext>
            </a:extLst>
          </p:cNvPr>
          <p:cNvSpPr txBox="1"/>
          <p:nvPr>
            <p:extLst/>
          </p:nvPr>
        </p:nvSpPr>
        <p:spPr>
          <a:xfrm>
            <a:off x="0" y="5928728"/>
            <a:ext cx="12192000" cy="369332"/>
          </a:xfrm>
          <a:prstGeom prst="rect">
            <a:avLst/>
          </a:prstGeom>
          <a:noFill/>
        </p:spPr>
        <p:txBody>
          <a:bodyPr wrap="square" rtlCol="0" anchor="t">
            <a:spAutoFit/>
          </a:bodyPr>
          <a:lstStyle/>
          <a:p>
            <a:pPr algn="ctr"/>
            <a:r>
              <a:rPr lang="en-GB"/>
              <a:t>Hariharan </a:t>
            </a:r>
            <a:r>
              <a:rPr lang="en-GB" i="1"/>
              <a:t>et al. </a:t>
            </a:r>
            <a:r>
              <a:rPr lang="en-GB"/>
              <a:t>2014, 2015. Chen </a:t>
            </a:r>
            <a:r>
              <a:rPr lang="en-GB" i="1"/>
              <a:t>et al </a:t>
            </a:r>
            <a:r>
              <a:rPr lang="en-GB"/>
              <a:t>2015. Dai </a:t>
            </a:r>
            <a:r>
              <a:rPr lang="en-GB" i="1"/>
              <a:t>et al</a:t>
            </a:r>
            <a:r>
              <a:rPr lang="en-GB"/>
              <a:t>. 2015. Liu </a:t>
            </a:r>
            <a:r>
              <a:rPr lang="en-GB" i="1"/>
              <a:t>et al</a:t>
            </a:r>
            <a:r>
              <a:rPr lang="en-GB"/>
              <a:t>. 2016. Li </a:t>
            </a:r>
            <a:r>
              <a:rPr lang="en-GB" i="1"/>
              <a:t>et al</a:t>
            </a:r>
            <a:r>
              <a:rPr lang="en-GB"/>
              <a:t>. 2016. Qi </a:t>
            </a:r>
            <a:r>
              <a:rPr lang="en-GB" i="1"/>
              <a:t>et al. </a:t>
            </a:r>
            <a:r>
              <a:rPr lang="en-GB"/>
              <a:t>2017</a:t>
            </a:r>
          </a:p>
        </p:txBody>
      </p:sp>
    </p:spTree>
    <p:extLst>
      <p:ext uri="{BB962C8B-B14F-4D97-AF65-F5344CB8AC3E}">
        <p14:creationId xmlns:p14="http://schemas.microsoft.com/office/powerpoint/2010/main" val="233186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based approaches</a:t>
            </a:r>
            <a:endParaRPr lang="en-GB"/>
          </a:p>
        </p:txBody>
      </p:sp>
      <p:sp>
        <p:nvSpPr>
          <p:cNvPr id="3" name="Content Placeholder 2"/>
          <p:cNvSpPr>
            <a:spLocks noGrp="1"/>
          </p:cNvSpPr>
          <p:nvPr>
            <p:ph idx="1"/>
          </p:nvPr>
        </p:nvSpPr>
        <p:spPr/>
        <p:txBody>
          <a:bodyPr/>
          <a:lstStyle/>
          <a:p>
            <a:pPr>
              <a:buFont typeface="Wingdings" panose="05000000000000000000" pitchFamily="2" charset="2"/>
              <a:buChar char="§"/>
            </a:pPr>
            <a:r>
              <a:rPr lang="en-US"/>
              <a:t> Process </a:t>
            </a:r>
            <a:r>
              <a:rPr lang="en-US">
                <a:solidFill>
                  <a:srgbClr val="C00000"/>
                </a:solidFill>
              </a:rPr>
              <a:t>independent</a:t>
            </a:r>
            <a:r>
              <a:rPr lang="en-US"/>
              <a:t> object proposals</a:t>
            </a:r>
          </a:p>
          <a:p>
            <a:pPr>
              <a:buFont typeface="Wingdings" panose="05000000000000000000" pitchFamily="2" charset="2"/>
              <a:buChar char="§"/>
            </a:pPr>
            <a:r>
              <a:rPr lang="en-US"/>
              <a:t> More proposals than actual objects in the image</a:t>
            </a:r>
          </a:p>
          <a:p>
            <a:pPr>
              <a:buFont typeface="Wingdings" panose="05000000000000000000" pitchFamily="2" charset="2"/>
              <a:buChar char="§"/>
            </a:pPr>
            <a:r>
              <a:rPr lang="en-US"/>
              <a:t> Pixels can be ambiguous – can be assigned to multiple proposals</a:t>
            </a:r>
          </a:p>
          <a:p>
            <a:pPr>
              <a:buFont typeface="Wingdings" panose="05000000000000000000" pitchFamily="2" charset="2"/>
              <a:buChar char="§"/>
            </a:pPr>
            <a:r>
              <a:rPr lang="en-US"/>
              <a:t> Limited by quality of initial proposals</a:t>
            </a:r>
          </a:p>
          <a:p>
            <a:pPr lvl="1">
              <a:buFont typeface="Wingdings" panose="05000000000000000000" pitchFamily="2" charset="2"/>
              <a:buChar char="§"/>
            </a:pPr>
            <a:r>
              <a:rPr lang="en-US"/>
              <a:t>Cannot segment instances outside the detected box</a:t>
            </a:r>
          </a:p>
          <a:p>
            <a:pPr>
              <a:buFont typeface="Wingdings" panose="05000000000000000000" pitchFamily="2" charset="2"/>
              <a:buChar char="§"/>
            </a:pPr>
            <a:r>
              <a:rPr lang="en-US"/>
              <a:t> Detectors produce a </a:t>
            </a:r>
            <a:r>
              <a:rPr lang="en-US" i="1"/>
              <a:t>ranked list</a:t>
            </a:r>
            <a:r>
              <a:rPr lang="en-US"/>
              <a:t> of proposed instances and scores</a:t>
            </a:r>
          </a:p>
          <a:p>
            <a:pPr lvl="1">
              <a:buFont typeface="Wingdings" panose="05000000000000000000" pitchFamily="2" charset="2"/>
              <a:buChar char="§"/>
            </a:pPr>
            <a:r>
              <a:rPr lang="en-US"/>
              <a:t>Some methods cannot produce actual segmentation maps</a:t>
            </a:r>
          </a:p>
          <a:p>
            <a:pPr lvl="1">
              <a:buFont typeface="Wingdings" panose="05000000000000000000" pitchFamily="2" charset="2"/>
              <a:buChar char="§"/>
            </a:pPr>
            <a:r>
              <a:rPr lang="en-US"/>
              <a:t>Others require post-processing</a:t>
            </a:r>
            <a:endParaRPr lang="en-GB"/>
          </a:p>
        </p:txBody>
      </p:sp>
    </p:spTree>
    <p:extLst>
      <p:ext uri="{BB962C8B-B14F-4D97-AF65-F5344CB8AC3E}">
        <p14:creationId xmlns:p14="http://schemas.microsoft.com/office/powerpoint/2010/main" val="1447701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5AD4-359F-45B4-9C45-B66FC395EE34}"/>
              </a:ext>
            </a:extLst>
          </p:cNvPr>
          <p:cNvSpPr>
            <a:spLocks noGrp="1"/>
          </p:cNvSpPr>
          <p:nvPr>
            <p:ph type="title"/>
          </p:nvPr>
        </p:nvSpPr>
        <p:spPr/>
        <p:txBody>
          <a:bodyPr/>
          <a:lstStyle/>
          <a:p>
            <a:r>
              <a:rPr lang="en-GB"/>
              <a:t>Detection based approaches</a:t>
            </a:r>
          </a:p>
        </p:txBody>
      </p:sp>
      <p:pic>
        <p:nvPicPr>
          <p:cNvPr id="6" name="Content Placeholder 5">
            <a:extLst>
              <a:ext uri="{FF2B5EF4-FFF2-40B4-BE49-F238E27FC236}">
                <a16:creationId xmlns:a16="http://schemas.microsoft.com/office/drawing/2014/main" id="{A15580CA-00F9-4BC8-B864-7FA4A83C11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4647" y="2386982"/>
            <a:ext cx="3710571" cy="2478545"/>
          </a:xfrm>
        </p:spPr>
      </p:pic>
      <p:sp>
        <p:nvSpPr>
          <p:cNvPr id="4" name="Slide Number Placeholder 3">
            <a:extLst>
              <a:ext uri="{FF2B5EF4-FFF2-40B4-BE49-F238E27FC236}">
                <a16:creationId xmlns:a16="http://schemas.microsoft.com/office/drawing/2014/main" id="{D6FD21B7-1758-4F06-BDE2-8C1BE4B4D127}"/>
              </a:ext>
            </a:extLst>
          </p:cNvPr>
          <p:cNvSpPr>
            <a:spLocks noGrp="1"/>
          </p:cNvSpPr>
          <p:nvPr>
            <p:ph type="sldNum" sz="quarter" idx="12"/>
          </p:nvPr>
        </p:nvSpPr>
        <p:spPr/>
        <p:txBody>
          <a:bodyPr/>
          <a:lstStyle/>
          <a:p>
            <a:fld id="{AE88EA90-0C7F-461C-A261-5F2AFA866A12}" type="slidenum">
              <a:rPr lang="en-ZA" smtClean="0"/>
              <a:t>5</a:t>
            </a:fld>
            <a:endParaRPr lang="en-ZA"/>
          </a:p>
        </p:txBody>
      </p:sp>
      <p:pic>
        <p:nvPicPr>
          <p:cNvPr id="8" name="Picture 7">
            <a:extLst>
              <a:ext uri="{FF2B5EF4-FFF2-40B4-BE49-F238E27FC236}">
                <a16:creationId xmlns:a16="http://schemas.microsoft.com/office/drawing/2014/main" id="{BE7B7A4B-8F3A-4A17-97CB-842EDB9DC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15" y="2386982"/>
            <a:ext cx="3678624" cy="2469446"/>
          </a:xfrm>
          <a:prstGeom prst="rect">
            <a:avLst/>
          </a:prstGeom>
        </p:spPr>
      </p:pic>
      <p:pic>
        <p:nvPicPr>
          <p:cNvPr id="14" name="Picture 13">
            <a:extLst>
              <a:ext uri="{FF2B5EF4-FFF2-40B4-BE49-F238E27FC236}">
                <a16:creationId xmlns:a16="http://schemas.microsoft.com/office/drawing/2014/main" id="{FDD4A7B7-92FA-47B0-881F-B56EC4CA37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799" y="2386982"/>
            <a:ext cx="3304588" cy="2474823"/>
          </a:xfrm>
          <a:prstGeom prst="rect">
            <a:avLst/>
          </a:prstGeom>
        </p:spPr>
      </p:pic>
      <p:sp>
        <p:nvSpPr>
          <p:cNvPr id="15" name="TextBox 14">
            <a:extLst>
              <a:ext uri="{FF2B5EF4-FFF2-40B4-BE49-F238E27FC236}">
                <a16:creationId xmlns:a16="http://schemas.microsoft.com/office/drawing/2014/main" id="{F1F99644-E374-4398-8A85-8ECC05756B22}"/>
              </a:ext>
            </a:extLst>
          </p:cNvPr>
          <p:cNvSpPr txBox="1"/>
          <p:nvPr/>
        </p:nvSpPr>
        <p:spPr>
          <a:xfrm>
            <a:off x="0" y="5928728"/>
            <a:ext cx="12192000" cy="369332"/>
          </a:xfrm>
          <a:prstGeom prst="rect">
            <a:avLst/>
          </a:prstGeom>
          <a:noFill/>
        </p:spPr>
        <p:txBody>
          <a:bodyPr wrap="square" rtlCol="0">
            <a:spAutoFit/>
          </a:bodyPr>
          <a:lstStyle/>
          <a:p>
            <a:pPr algn="ctr"/>
            <a:r>
              <a:rPr lang="en-GB"/>
              <a:t>Results of FCIS [1]. Winner of last COCO challenge</a:t>
            </a:r>
          </a:p>
        </p:txBody>
      </p:sp>
      <p:sp>
        <p:nvSpPr>
          <p:cNvPr id="16" name="TextBox 15">
            <a:extLst>
              <a:ext uri="{FF2B5EF4-FFF2-40B4-BE49-F238E27FC236}">
                <a16:creationId xmlns:a16="http://schemas.microsoft.com/office/drawing/2014/main" id="{CC7DF3E5-B856-4CEF-BE08-3DDB3257F5D1}"/>
              </a:ext>
            </a:extLst>
          </p:cNvPr>
          <p:cNvSpPr txBox="1"/>
          <p:nvPr/>
        </p:nvSpPr>
        <p:spPr>
          <a:xfrm>
            <a:off x="112146" y="6415176"/>
            <a:ext cx="3922467" cy="369332"/>
          </a:xfrm>
          <a:prstGeom prst="rect">
            <a:avLst/>
          </a:prstGeom>
          <a:noFill/>
        </p:spPr>
        <p:txBody>
          <a:bodyPr wrap="square" rtlCol="0">
            <a:spAutoFit/>
          </a:bodyPr>
          <a:lstStyle/>
          <a:p>
            <a:r>
              <a:rPr lang="en-US">
                <a:solidFill>
                  <a:schemeClr val="bg1"/>
                </a:solidFill>
              </a:rPr>
              <a:t>[1] Qi </a:t>
            </a:r>
            <a:r>
              <a:rPr lang="en-US" i="1">
                <a:solidFill>
                  <a:schemeClr val="bg1"/>
                </a:solidFill>
              </a:rPr>
              <a:t>et al.</a:t>
            </a:r>
            <a:r>
              <a:rPr lang="en-US">
                <a:solidFill>
                  <a:schemeClr val="bg1"/>
                </a:solidFill>
              </a:rPr>
              <a:t> CVPR 2017.</a:t>
            </a:r>
            <a:endParaRPr lang="en-GB">
              <a:solidFill>
                <a:schemeClr val="bg1"/>
              </a:solidFill>
            </a:endParaRPr>
          </a:p>
        </p:txBody>
      </p:sp>
    </p:spTree>
    <p:extLst>
      <p:ext uri="{BB962C8B-B14F-4D97-AF65-F5344CB8AC3E}">
        <p14:creationId xmlns:p14="http://schemas.microsoft.com/office/powerpoint/2010/main" val="2487762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Approach</a:t>
            </a:r>
            <a:endParaRPr lang="en-GB"/>
          </a:p>
        </p:txBody>
      </p:sp>
      <p:sp>
        <p:nvSpPr>
          <p:cNvPr id="3" name="Content Placeholder 2"/>
          <p:cNvSpPr>
            <a:spLocks noGrp="1"/>
          </p:cNvSpPr>
          <p:nvPr>
            <p:ph idx="1"/>
          </p:nvPr>
        </p:nvSpPr>
        <p:spPr/>
        <p:txBody>
          <a:bodyPr/>
          <a:lstStyle/>
          <a:p>
            <a:pPr>
              <a:buFont typeface="Wingdings" panose="05000000000000000000" pitchFamily="2" charset="2"/>
              <a:buChar char="§"/>
            </a:pPr>
            <a:r>
              <a:rPr lang="en-US"/>
              <a:t> Based on a Semantic Segmentation network</a:t>
            </a:r>
          </a:p>
          <a:p>
            <a:pPr>
              <a:buFont typeface="Wingdings" panose="05000000000000000000" pitchFamily="2" charset="2"/>
              <a:buChar char="§"/>
            </a:pPr>
            <a:r>
              <a:rPr lang="en-US"/>
              <a:t> Outputs a variable number of instances depending on the image</a:t>
            </a:r>
          </a:p>
          <a:p>
            <a:pPr>
              <a:buFont typeface="Wingdings" panose="05000000000000000000" pitchFamily="2" charset="2"/>
              <a:buChar char="§"/>
            </a:pPr>
            <a:r>
              <a:rPr lang="en-US"/>
              <a:t> Reasons about the entire image holistically</a:t>
            </a:r>
          </a:p>
          <a:p>
            <a:pPr lvl="1">
              <a:buFont typeface="Wingdings" panose="05000000000000000000" pitchFamily="2" charset="2"/>
              <a:buChar char="§"/>
            </a:pPr>
            <a:r>
              <a:rPr lang="en-US"/>
              <a:t>Pixel can only belong to a single instance</a:t>
            </a:r>
          </a:p>
          <a:p>
            <a:pPr lvl="1">
              <a:buFont typeface="Wingdings" panose="05000000000000000000" pitchFamily="2" charset="2"/>
              <a:buChar char="§"/>
            </a:pPr>
            <a:r>
              <a:rPr lang="en-US"/>
              <a:t>Therefore has to reason about occlusions</a:t>
            </a:r>
          </a:p>
          <a:p>
            <a:pPr>
              <a:buFont typeface="Wingdings" panose="05000000000000000000" pitchFamily="2" charset="2"/>
              <a:buChar char="§"/>
            </a:pPr>
            <a:r>
              <a:rPr lang="en-US"/>
              <a:t>Produces segmentation maps directly</a:t>
            </a:r>
          </a:p>
          <a:p>
            <a:pPr lvl="1">
              <a:buFont typeface="Wingdings" panose="05000000000000000000" pitchFamily="2" charset="2"/>
              <a:buChar char="§"/>
            </a:pPr>
            <a:r>
              <a:rPr lang="en-US"/>
              <a:t>Requires no post-processing</a:t>
            </a:r>
          </a:p>
          <a:p>
            <a:pPr lvl="1">
              <a:buFont typeface="Wingdings" panose="05000000000000000000" pitchFamily="2" charset="2"/>
              <a:buChar char="§"/>
            </a:pPr>
            <a:r>
              <a:rPr lang="en-US"/>
              <a:t>Segmentations are more precise</a:t>
            </a:r>
            <a:endParaRPr lang="en-GB"/>
          </a:p>
        </p:txBody>
      </p:sp>
    </p:spTree>
    <p:extLst>
      <p:ext uri="{BB962C8B-B14F-4D97-AF65-F5344CB8AC3E}">
        <p14:creationId xmlns:p14="http://schemas.microsoft.com/office/powerpoint/2010/main" val="964233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a:t>
            </a:r>
            <a:endParaRPr lang="en-GB"/>
          </a:p>
        </p:txBody>
      </p:sp>
      <p:grpSp>
        <p:nvGrpSpPr>
          <p:cNvPr id="17" name="Group 31"/>
          <p:cNvGrpSpPr>
            <a:grpSpLocks/>
          </p:cNvGrpSpPr>
          <p:nvPr/>
        </p:nvGrpSpPr>
        <p:grpSpPr bwMode="auto">
          <a:xfrm>
            <a:off x="3075225" y="5938770"/>
            <a:ext cx="6761165" cy="858838"/>
            <a:chOff x="106879929" y="112012553"/>
            <a:chExt cx="6760606" cy="860574"/>
          </a:xfrm>
        </p:grpSpPr>
        <p:sp>
          <p:nvSpPr>
            <p:cNvPr id="18" name="Control 32"/>
            <p:cNvSpPr>
              <a:spLocks noChangeArrowheads="1" noChangeShapeType="1"/>
            </p:cNvSpPr>
            <p:nvPr/>
          </p:nvSpPr>
          <p:spPr bwMode="auto">
            <a:xfrm>
              <a:off x="106879931" y="112012553"/>
              <a:ext cx="6760604" cy="860574"/>
            </a:xfrm>
            <a:prstGeom prst="rect">
              <a:avLst/>
            </a:prstGeom>
            <a:noFill/>
            <a:ln>
              <a:noFill/>
            </a:ln>
            <a:effectLst/>
            <a:extLst>
              <a:ext uri="{91240B29-F687-4F45-9708-019B960494DF}">
                <a14:hiddenLine xmlns:a14="http://schemas.microsoft.com/office/drawing/2010/main" w="25400" algn="ctr">
                  <a:no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Open Sans" panose="020B0606030504020204" pitchFamily="34" charset="0"/>
                </a:rPr>
                <a:t>Semantic Segmentation subnetwork</a:t>
              </a:r>
              <a:r>
                <a:rPr kumimoji="0" lang="en-GB" altLang="en-US" sz="1200" b="0" i="0" u="none" strike="noStrike" cap="none" normalizeH="0">
                  <a:ln>
                    <a:noFill/>
                  </a:ln>
                  <a:solidFill>
                    <a:srgbClr val="000000"/>
                  </a:solidFill>
                  <a:effectLst/>
                  <a:latin typeface="Open Sans" panose="020B0606030504020204" pitchFamily="34" charset="0"/>
                </a:rPr>
                <a:t>               </a:t>
              </a:r>
              <a:r>
                <a:rPr kumimoji="0" lang="en-GB" altLang="en-US" sz="1200" b="0" i="0" u="none" strike="noStrike" cap="none" normalizeH="0" baseline="0">
                  <a:ln>
                    <a:noFill/>
                  </a:ln>
                  <a:solidFill>
                    <a:srgbClr val="000000"/>
                  </a:solidFill>
                  <a:effectLst/>
                  <a:latin typeface="Open Sans" panose="020B0606030504020204" pitchFamily="34" charset="0"/>
                </a:rPr>
                <a:t>Instance Segmentation subnetwork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33"/>
            <p:cNvSpPr>
              <a:spLocks noChangeArrowheads="1"/>
            </p:cNvSpPr>
            <p:nvPr/>
          </p:nvSpPr>
          <p:spPr bwMode="auto">
            <a:xfrm>
              <a:off x="106879929" y="112014515"/>
              <a:ext cx="416689" cy="156259"/>
            </a:xfrm>
            <a:prstGeom prst="rect">
              <a:avLst/>
            </a:prstGeom>
            <a:solidFill>
              <a:srgbClr val="5B9BD5"/>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sp>
          <p:nvSpPr>
            <p:cNvPr id="20" name="Rectangle 34"/>
            <p:cNvSpPr>
              <a:spLocks noChangeArrowheads="1"/>
            </p:cNvSpPr>
            <p:nvPr/>
          </p:nvSpPr>
          <p:spPr bwMode="auto">
            <a:xfrm>
              <a:off x="110089597" y="112014514"/>
              <a:ext cx="416689" cy="156259"/>
            </a:xfrm>
            <a:prstGeom prst="rect">
              <a:avLst/>
            </a:prstGeom>
            <a:solidFill>
              <a:srgbClr val="C0504D"/>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grpSp>
      <p:grpSp>
        <p:nvGrpSpPr>
          <p:cNvPr id="3" name="Group 2">
            <a:extLst>
              <a:ext uri="{FF2B5EF4-FFF2-40B4-BE49-F238E27FC236}">
                <a16:creationId xmlns:a16="http://schemas.microsoft.com/office/drawing/2014/main" id="{88750C71-B8E0-4D4D-9EC7-2D48032AD1AC}"/>
              </a:ext>
            </a:extLst>
          </p:cNvPr>
          <p:cNvGrpSpPr/>
          <p:nvPr/>
        </p:nvGrpSpPr>
        <p:grpSpPr>
          <a:xfrm>
            <a:off x="112712" y="1825625"/>
            <a:ext cx="12079288" cy="4351338"/>
            <a:chOff x="112712" y="1825625"/>
            <a:chExt cx="12079288" cy="4351338"/>
          </a:xfrm>
        </p:grpSpPr>
        <p:sp>
          <p:nvSpPr>
            <p:cNvPr id="4" name="Rectangle 2"/>
            <p:cNvSpPr>
              <a:spLocks noChangeArrowheads="1"/>
            </p:cNvSpPr>
            <p:nvPr/>
          </p:nvSpPr>
          <p:spPr bwMode="auto">
            <a:xfrm>
              <a:off x="2557463" y="1825625"/>
              <a:ext cx="7161212" cy="4351338"/>
            </a:xfrm>
            <a:prstGeom prst="rect">
              <a:avLst/>
            </a:prstGeom>
            <a:solidFill>
              <a:srgbClr val="D9D9D9"/>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sp>
          <p:nvSpPr>
            <p:cNvPr id="5" name="Rectangle 3"/>
            <p:cNvSpPr>
              <a:spLocks noChangeArrowheads="1"/>
            </p:cNvSpPr>
            <p:nvPr/>
          </p:nvSpPr>
          <p:spPr bwMode="auto">
            <a:xfrm>
              <a:off x="5842000" y="2032000"/>
              <a:ext cx="2330450" cy="3151188"/>
            </a:xfrm>
            <a:prstGeom prst="rect">
              <a:avLst/>
            </a:prstGeom>
            <a:solidFill>
              <a:srgbClr val="C0C0C0"/>
            </a:solidFill>
            <a:ln w="127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b"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GB" altLang="en-US" sz="1200" b="0" i="1" u="none" strike="noStrike" cap="none" normalizeH="0" baseline="0">
                  <a:ln>
                    <a:noFill/>
                  </a:ln>
                  <a:solidFill>
                    <a:srgbClr val="000000"/>
                  </a:solidFill>
                  <a:effectLst/>
                  <a:latin typeface="Open Sans" panose="020B0606030504020204" pitchFamily="34" charset="0"/>
                </a:rPr>
                <a:t>Instance Unary Potentials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AutoShape 4"/>
            <p:cNvSpPr>
              <a:spLocks noChangeArrowheads="1"/>
            </p:cNvSpPr>
            <p:nvPr/>
          </p:nvSpPr>
          <p:spPr bwMode="auto">
            <a:xfrm rot="16200000">
              <a:off x="2936876" y="2798762"/>
              <a:ext cx="850900" cy="1279525"/>
            </a:xfrm>
            <a:prstGeom prst="flowChartManualOperation">
              <a:avLst/>
            </a:prstGeom>
            <a:solidFill>
              <a:srgbClr val="5B9BD5"/>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eaVert"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err="1">
                  <a:ln>
                    <a:noFill/>
                  </a:ln>
                  <a:solidFill>
                    <a:srgbClr val="FFFFFF"/>
                  </a:solidFill>
                  <a:effectLst/>
                  <a:latin typeface="Open Sans" panose="020B0606030504020204" pitchFamily="34" charset="0"/>
                </a:rPr>
                <a:t>Pixelwise</a:t>
              </a:r>
              <a:r>
                <a:rPr kumimoji="0" lang="en-GB" altLang="en-US" sz="1400" b="0" i="0" u="none" strike="noStrike" cap="none" normalizeH="0" baseline="0">
                  <a:ln>
                    <a:noFill/>
                  </a:ln>
                  <a:solidFill>
                    <a:srgbClr val="FFFFFF"/>
                  </a:solidFill>
                  <a:effectLst/>
                  <a:latin typeface="Open Sans" panose="020B0606030504020204" pitchFamily="34" charset="0"/>
                </a:rPr>
                <a:t> CNN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5"/>
            <p:cNvSpPr>
              <a:spLocks noChangeArrowheads="1"/>
            </p:cNvSpPr>
            <p:nvPr/>
          </p:nvSpPr>
          <p:spPr bwMode="auto">
            <a:xfrm>
              <a:off x="4251325" y="3181350"/>
              <a:ext cx="1277938" cy="512763"/>
            </a:xfrm>
            <a:prstGeom prst="rect">
              <a:avLst/>
            </a:prstGeom>
            <a:solidFill>
              <a:srgbClr val="5B9BD5"/>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rgbClr val="FFFFFF"/>
                  </a:solidFill>
                  <a:effectLst/>
                  <a:latin typeface="Open Sans" panose="020B0606030504020204" pitchFamily="34" charset="0"/>
                </a:rPr>
                <a:t>Semantic CRF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654050" y="2032000"/>
              <a:ext cx="1277938" cy="515938"/>
            </a:xfrm>
            <a:prstGeom prst="rect">
              <a:avLst/>
            </a:prstGeom>
            <a:solidFill>
              <a:srgbClr val="00B050"/>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rgbClr val="FFFFFF"/>
                  </a:solidFill>
                  <a:effectLst/>
                  <a:latin typeface="Open Sans" panose="020B0606030504020204" pitchFamily="34" charset="0"/>
                </a:rPr>
                <a:t>Detector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7"/>
            <p:cNvSpPr>
              <a:spLocks noChangeArrowheads="1"/>
            </p:cNvSpPr>
            <p:nvPr/>
          </p:nvSpPr>
          <p:spPr bwMode="auto">
            <a:xfrm>
              <a:off x="6426200" y="2163763"/>
              <a:ext cx="1277938" cy="514350"/>
            </a:xfrm>
            <a:prstGeom prst="rect">
              <a:avLst/>
            </a:prstGeom>
            <a:solidFill>
              <a:srgbClr val="C0504D"/>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rgbClr val="FFFFFF"/>
                  </a:solidFill>
                  <a:effectLst/>
                  <a:latin typeface="Open Sans" panose="020B0606030504020204" pitchFamily="34" charset="0"/>
                </a:rPr>
                <a:t>Box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8"/>
            <p:cNvSpPr>
              <a:spLocks noChangeArrowheads="1"/>
            </p:cNvSpPr>
            <p:nvPr/>
          </p:nvSpPr>
          <p:spPr bwMode="auto">
            <a:xfrm>
              <a:off x="6426200" y="3181350"/>
              <a:ext cx="1277938" cy="514350"/>
            </a:xfrm>
            <a:prstGeom prst="rect">
              <a:avLst/>
            </a:prstGeom>
            <a:solidFill>
              <a:srgbClr val="C0504D"/>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rgbClr val="FFFFFF"/>
                  </a:solidFill>
                  <a:effectLst/>
                  <a:latin typeface="Open Sans" panose="020B0606030504020204" pitchFamily="34" charset="0"/>
                </a:rPr>
                <a:t>Global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9"/>
            <p:cNvSpPr>
              <a:spLocks noChangeArrowheads="1"/>
            </p:cNvSpPr>
            <p:nvPr/>
          </p:nvSpPr>
          <p:spPr bwMode="auto">
            <a:xfrm>
              <a:off x="6426200" y="4095750"/>
              <a:ext cx="1277938" cy="515938"/>
            </a:xfrm>
            <a:prstGeom prst="rect">
              <a:avLst/>
            </a:prstGeom>
            <a:solidFill>
              <a:srgbClr val="C0504D"/>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rgbClr val="FFFFFF"/>
                  </a:solidFill>
                  <a:effectLst/>
                  <a:latin typeface="Open Sans" panose="020B0606030504020204" pitchFamily="34" charset="0"/>
                </a:rPr>
                <a:t>Shape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0"/>
            <p:cNvSpPr>
              <a:spLocks noChangeArrowheads="1"/>
            </p:cNvSpPr>
            <p:nvPr/>
          </p:nvSpPr>
          <p:spPr bwMode="auto">
            <a:xfrm>
              <a:off x="8340725" y="3181350"/>
              <a:ext cx="1277938" cy="514350"/>
            </a:xfrm>
            <a:prstGeom prst="rect">
              <a:avLst/>
            </a:prstGeom>
            <a:solidFill>
              <a:srgbClr val="C0504D"/>
            </a:solidFill>
            <a:ln w="25400"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rgbClr val="FFFFFF"/>
                  </a:solidFill>
                  <a:effectLst/>
                  <a:latin typeface="Open Sans" panose="020B0606030504020204" pitchFamily="34" charset="0"/>
                </a:rPr>
                <a:t>Instance CRF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35" name="Picture 11" descr="2008_0086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2" y="3003550"/>
              <a:ext cx="2357438" cy="16446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36" name="Picture 12" descr="2008_008613_instances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500" y="3014663"/>
              <a:ext cx="2343150" cy="163353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37" name="Picture 13" descr="2008_008613_semantics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0838" y="3930650"/>
              <a:ext cx="1822450" cy="126841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038" name="AutoShape 14"/>
            <p:cNvCxnSpPr>
              <a:cxnSpLocks noChangeShapeType="1"/>
              <a:stCxn id="7" idx="3"/>
              <a:endCxn id="9" idx="1"/>
            </p:cNvCxnSpPr>
            <p:nvPr/>
          </p:nvCxnSpPr>
          <p:spPr bwMode="auto">
            <a:xfrm flipV="1">
              <a:off x="5541963" y="2420938"/>
              <a:ext cx="871537" cy="1017587"/>
            </a:xfrm>
            <a:prstGeom prst="bentConnector3">
              <a:avLst>
                <a:gd name="adj1" fmla="val 50000"/>
              </a:avLst>
            </a:prstGeom>
            <a:noFill/>
            <a:ln w="254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39" name="AutoShape 15"/>
            <p:cNvCxnSpPr>
              <a:cxnSpLocks noChangeShapeType="1"/>
              <a:stCxn id="7" idx="3"/>
              <a:endCxn id="11" idx="1"/>
            </p:cNvCxnSpPr>
            <p:nvPr/>
          </p:nvCxnSpPr>
          <p:spPr bwMode="auto">
            <a:xfrm>
              <a:off x="5541963" y="3438525"/>
              <a:ext cx="871537" cy="914400"/>
            </a:xfrm>
            <a:prstGeom prst="bentConnector3">
              <a:avLst>
                <a:gd name="adj1" fmla="val 50000"/>
              </a:avLst>
            </a:prstGeom>
            <a:noFill/>
            <a:ln w="25400" algn="ctr">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40" name="AutoShape 16"/>
            <p:cNvCxnSpPr>
              <a:cxnSpLocks noChangeShapeType="1"/>
              <a:stCxn id="7" idx="3"/>
              <a:endCxn id="10" idx="1"/>
            </p:cNvCxnSpPr>
            <p:nvPr/>
          </p:nvCxnSpPr>
          <p:spPr bwMode="auto">
            <a:xfrm>
              <a:off x="5541963" y="3438525"/>
              <a:ext cx="871537" cy="0"/>
            </a:xfrm>
            <a:prstGeom prst="bentConnector3">
              <a:avLst>
                <a:gd name="adj1" fmla="val 50000"/>
              </a:avLst>
            </a:prstGeom>
            <a:noFill/>
            <a:ln w="254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41" name="AutoShape 17"/>
            <p:cNvCxnSpPr>
              <a:cxnSpLocks noChangeShapeType="1"/>
              <a:stCxn id="6" idx="2"/>
              <a:endCxn id="7" idx="1"/>
            </p:cNvCxnSpPr>
            <p:nvPr/>
          </p:nvCxnSpPr>
          <p:spPr bwMode="auto">
            <a:xfrm flipV="1">
              <a:off x="4014788" y="3438525"/>
              <a:ext cx="223837" cy="0"/>
            </a:xfrm>
            <a:prstGeom prst="bentConnector3">
              <a:avLst>
                <a:gd name="adj1" fmla="val 50000"/>
              </a:avLst>
            </a:prstGeom>
            <a:noFill/>
            <a:ln w="254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42" name="AutoShape 18"/>
            <p:cNvCxnSpPr>
              <a:cxnSpLocks noChangeShapeType="1"/>
              <a:stCxn id="10" idx="3"/>
              <a:endCxn id="12" idx="1"/>
            </p:cNvCxnSpPr>
            <p:nvPr/>
          </p:nvCxnSpPr>
          <p:spPr bwMode="auto">
            <a:xfrm>
              <a:off x="7716838" y="3438525"/>
              <a:ext cx="611187" cy="0"/>
            </a:xfrm>
            <a:prstGeom prst="straightConnector1">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43" name="AutoShape 19"/>
            <p:cNvCxnSpPr>
              <a:cxnSpLocks noChangeShapeType="1"/>
              <a:stCxn id="9" idx="3"/>
              <a:endCxn id="12" idx="1"/>
            </p:cNvCxnSpPr>
            <p:nvPr/>
          </p:nvCxnSpPr>
          <p:spPr bwMode="auto">
            <a:xfrm>
              <a:off x="7716838" y="2420938"/>
              <a:ext cx="611187" cy="1017587"/>
            </a:xfrm>
            <a:prstGeom prst="bentConnector3">
              <a:avLst>
                <a:gd name="adj1" fmla="val 50000"/>
              </a:avLst>
            </a:prstGeom>
            <a:noFill/>
            <a:ln w="254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44" name="AutoShape 20"/>
            <p:cNvCxnSpPr>
              <a:cxnSpLocks noChangeShapeType="1"/>
              <a:stCxn id="11" idx="3"/>
              <a:endCxn id="12" idx="1"/>
            </p:cNvCxnSpPr>
            <p:nvPr/>
          </p:nvCxnSpPr>
          <p:spPr bwMode="auto">
            <a:xfrm flipV="1">
              <a:off x="7716838" y="3438525"/>
              <a:ext cx="611187" cy="914400"/>
            </a:xfrm>
            <a:prstGeom prst="bentConnector3">
              <a:avLst>
                <a:gd name="adj1" fmla="val 50000"/>
              </a:avLst>
            </a:prstGeom>
            <a:noFill/>
            <a:ln w="254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45" name="AutoShape 21"/>
            <p:cNvCxnSpPr>
              <a:cxnSpLocks noChangeShapeType="1"/>
              <a:stCxn id="1035" idx="0"/>
              <a:endCxn id="8" idx="2"/>
            </p:cNvCxnSpPr>
            <p:nvPr/>
          </p:nvCxnSpPr>
          <p:spPr bwMode="auto">
            <a:xfrm rot="16200000">
              <a:off x="1071563" y="2781300"/>
              <a:ext cx="442912" cy="1588"/>
            </a:xfrm>
            <a:prstGeom prst="bentConnector3">
              <a:avLst>
                <a:gd name="adj1" fmla="val 51431"/>
              </a:avLst>
            </a:prstGeom>
            <a:noFill/>
            <a:ln w="254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46" name="AutoShape 22"/>
            <p:cNvCxnSpPr>
              <a:cxnSpLocks noChangeShapeType="1"/>
              <a:stCxn id="8" idx="3"/>
              <a:endCxn id="7" idx="0"/>
            </p:cNvCxnSpPr>
            <p:nvPr/>
          </p:nvCxnSpPr>
          <p:spPr bwMode="auto">
            <a:xfrm>
              <a:off x="1944688" y="2290763"/>
              <a:ext cx="2946400" cy="877887"/>
            </a:xfrm>
            <a:prstGeom prst="bentConnector2">
              <a:avLst/>
            </a:prstGeom>
            <a:noFill/>
            <a:ln w="2540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47" name="AutoShape 23"/>
            <p:cNvCxnSpPr>
              <a:cxnSpLocks noChangeShapeType="1"/>
            </p:cNvCxnSpPr>
            <p:nvPr/>
          </p:nvCxnSpPr>
          <p:spPr bwMode="auto">
            <a:xfrm>
              <a:off x="2090738" y="2290763"/>
              <a:ext cx="4335462" cy="0"/>
            </a:xfrm>
            <a:prstGeom prst="straightConnector1">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3" name="Oval 24"/>
            <p:cNvSpPr>
              <a:spLocks noChangeArrowheads="1"/>
            </p:cNvSpPr>
            <p:nvPr/>
          </p:nvSpPr>
          <p:spPr bwMode="auto">
            <a:xfrm>
              <a:off x="5643563" y="3381375"/>
              <a:ext cx="109537" cy="120650"/>
            </a:xfrm>
            <a:prstGeom prst="ellipse">
              <a:avLst/>
            </a:prstGeom>
            <a:solidFill>
              <a:srgbClr val="5B9BD5"/>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endParaRPr lang="en-GB"/>
            </a:p>
          </p:txBody>
        </p:sp>
        <p:cxnSp>
          <p:nvCxnSpPr>
            <p:cNvPr id="1049" name="AutoShape 25"/>
            <p:cNvCxnSpPr>
              <a:cxnSpLocks noChangeShapeType="1"/>
              <a:stCxn id="13" idx="4"/>
              <a:endCxn id="1037" idx="3"/>
            </p:cNvCxnSpPr>
            <p:nvPr/>
          </p:nvCxnSpPr>
          <p:spPr bwMode="auto">
            <a:xfrm rot="5400000">
              <a:off x="4681538" y="3546475"/>
              <a:ext cx="1049338" cy="985837"/>
            </a:xfrm>
            <a:prstGeom prst="bentConnector2">
              <a:avLst/>
            </a:prstGeom>
            <a:noFill/>
            <a:ln w="25400">
              <a:solidFill>
                <a:srgbClr val="80808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50" name="AutoShape 26"/>
            <p:cNvCxnSpPr>
              <a:cxnSpLocks noChangeShapeType="1"/>
            </p:cNvCxnSpPr>
            <p:nvPr/>
          </p:nvCxnSpPr>
          <p:spPr bwMode="auto">
            <a:xfrm flipV="1">
              <a:off x="9634538" y="3440113"/>
              <a:ext cx="215900" cy="0"/>
            </a:xfrm>
            <a:prstGeom prst="straightConnector1">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051" name="AutoShape 27"/>
            <p:cNvCxnSpPr>
              <a:cxnSpLocks noChangeShapeType="1"/>
            </p:cNvCxnSpPr>
            <p:nvPr/>
          </p:nvCxnSpPr>
          <p:spPr bwMode="auto">
            <a:xfrm flipV="1">
              <a:off x="2465388" y="3443288"/>
              <a:ext cx="252412" cy="0"/>
            </a:xfrm>
            <a:prstGeom prst="straightConnector1">
              <a:avLst/>
            </a:prstGeom>
            <a:noFill/>
            <a:ln w="25400" algn="ctr">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4" name="Text Box 28"/>
            <p:cNvSpPr txBox="1">
              <a:spLocks noChangeArrowheads="1"/>
            </p:cNvSpPr>
            <p:nvPr/>
          </p:nvSpPr>
          <p:spPr bwMode="auto">
            <a:xfrm>
              <a:off x="112712" y="4648200"/>
              <a:ext cx="2357438" cy="3238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rgbClr val="000000"/>
                  </a:solidFill>
                  <a:effectLst/>
                  <a:latin typeface="Open Sans" panose="020B0606030504020204" pitchFamily="34" charset="0"/>
                </a:rPr>
                <a:t>Input Image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 Box 29"/>
            <p:cNvSpPr txBox="1">
              <a:spLocks noChangeArrowheads="1"/>
            </p:cNvSpPr>
            <p:nvPr/>
          </p:nvSpPr>
          <p:spPr bwMode="auto">
            <a:xfrm>
              <a:off x="9834563" y="4638675"/>
              <a:ext cx="2357437" cy="32543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400" b="0" i="0" u="none" strike="noStrike" cap="none" normalizeH="0" baseline="0">
                  <a:ln>
                    <a:noFill/>
                  </a:ln>
                  <a:solidFill>
                    <a:srgbClr val="000000"/>
                  </a:solidFill>
                  <a:effectLst/>
                  <a:latin typeface="Open Sans" panose="020B0606030504020204" pitchFamily="34" charset="0"/>
                </a:rPr>
                <a:t>Instance Segmentation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Text Box 30"/>
            <p:cNvSpPr txBox="1">
              <a:spLocks noChangeArrowheads="1"/>
            </p:cNvSpPr>
            <p:nvPr/>
          </p:nvSpPr>
          <p:spPr bwMode="auto">
            <a:xfrm>
              <a:off x="2441575" y="5207463"/>
              <a:ext cx="2800350" cy="62388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Open Sans" panose="020B0606030504020204" pitchFamily="34" charset="0"/>
                </a:rPr>
                <a:t>Semantic Segmentation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 Box 35"/>
            <p:cNvSpPr txBox="1">
              <a:spLocks noChangeArrowheads="1"/>
            </p:cNvSpPr>
            <p:nvPr/>
          </p:nvSpPr>
          <p:spPr bwMode="auto">
            <a:xfrm>
              <a:off x="2606675" y="1831975"/>
              <a:ext cx="2373313" cy="40640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1" u="none" strike="noStrike" cap="none" normalizeH="0" baseline="0">
                  <a:ln>
                    <a:noFill/>
                  </a:ln>
                  <a:solidFill>
                    <a:srgbClr val="000000"/>
                  </a:solidFill>
                  <a:effectLst/>
                  <a:latin typeface="Open Sans" panose="020B0606030504020204" pitchFamily="34" charset="0"/>
                </a:rPr>
                <a:t>End-to-end 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61" name="Picture 37" descr="2010_001557_classsheep_unary"/>
            <p:cNvPicPr>
              <a:picLocks noChangeAspect="1" noChangeArrowheads="1"/>
            </p:cNvPicPr>
            <p:nvPr/>
          </p:nvPicPr>
          <p:blipFill>
            <a:blip r:embed="rId6" cstate="print">
              <a:extLst>
                <a:ext uri="{28A0092B-C50C-407E-A947-70E740481C1C}">
                  <a14:useLocalDpi xmlns:a14="http://schemas.microsoft.com/office/drawing/2010/main" val="0"/>
                </a:ext>
              </a:extLst>
            </a:blip>
            <a:srcRect l="10124" r="10124"/>
            <a:stretch>
              <a:fillRect/>
            </a:stretch>
          </p:blipFill>
          <p:spPr bwMode="auto">
            <a:xfrm>
              <a:off x="5264487" y="4710113"/>
              <a:ext cx="404476" cy="400719"/>
            </a:xfrm>
            <a:prstGeom prst="rect">
              <a:avLst/>
            </a:prstGeom>
            <a:noFill/>
            <a:ln>
              <a:noFill/>
            </a:ln>
            <a:effectLst/>
            <a:scene3d>
              <a:camera prst="isometricOffAxis1Left"/>
              <a:lightRig rig="threePt" dir="t"/>
            </a:scene3d>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62" name="Picture 38" descr="2010_001557_classbg_unary"/>
            <p:cNvPicPr>
              <a:picLocks noChangeAspect="1" noChangeArrowheads="1"/>
            </p:cNvPicPr>
            <p:nvPr/>
          </p:nvPicPr>
          <p:blipFill>
            <a:blip r:embed="rId7" cstate="print">
              <a:extLst>
                <a:ext uri="{28A0092B-C50C-407E-A947-70E740481C1C}">
                  <a14:useLocalDpi xmlns:a14="http://schemas.microsoft.com/office/drawing/2010/main" val="0"/>
                </a:ext>
              </a:extLst>
            </a:blip>
            <a:srcRect l="10124" r="10124"/>
            <a:stretch>
              <a:fillRect/>
            </a:stretch>
          </p:blipFill>
          <p:spPr bwMode="auto">
            <a:xfrm>
              <a:off x="4767263" y="4710113"/>
              <a:ext cx="404476" cy="400719"/>
            </a:xfrm>
            <a:prstGeom prst="rect">
              <a:avLst/>
            </a:prstGeom>
            <a:noFill/>
            <a:ln>
              <a:noFill/>
            </a:ln>
            <a:effectLst/>
            <a:scene3d>
              <a:camera prst="isometricOffAxis1Left"/>
              <a:lightRig rig="threePt" dir="t"/>
            </a:scene3d>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063" name="AutoShape 39"/>
            <p:cNvCxnSpPr>
              <a:cxnSpLocks noChangeShapeType="1"/>
            </p:cNvCxnSpPr>
            <p:nvPr/>
          </p:nvCxnSpPr>
          <p:spPr bwMode="auto">
            <a:xfrm>
              <a:off x="5076507" y="4993581"/>
              <a:ext cx="294279" cy="0"/>
            </a:xfrm>
            <a:prstGeom prst="straightConnector1">
              <a:avLst/>
            </a:prstGeom>
            <a:noFill/>
            <a:ln w="12700"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23" name="Text Box 40"/>
            <p:cNvSpPr txBox="1">
              <a:spLocks noChangeArrowheads="1"/>
            </p:cNvSpPr>
            <p:nvPr/>
          </p:nvSpPr>
          <p:spPr bwMode="auto">
            <a:xfrm>
              <a:off x="4998373" y="5044727"/>
              <a:ext cx="400038" cy="17179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mbria Math" panose="02040503050406030204" pitchFamily="18" charset="0"/>
                </a:rPr>
                <a:t>K+1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65" name="Picture 41" descr="2010_001557_classsheep_unary"/>
            <p:cNvPicPr>
              <a:picLocks noChangeAspect="1" noChangeArrowheads="1"/>
            </p:cNvPicPr>
            <p:nvPr/>
          </p:nvPicPr>
          <p:blipFill>
            <a:blip r:embed="rId6" cstate="print">
              <a:extLst>
                <a:ext uri="{28A0092B-C50C-407E-A947-70E740481C1C}">
                  <a14:useLocalDpi xmlns:a14="http://schemas.microsoft.com/office/drawing/2010/main" val="0"/>
                </a:ext>
              </a:extLst>
            </a:blip>
            <a:srcRect l="10124" r="10124"/>
            <a:stretch>
              <a:fillRect/>
            </a:stretch>
          </p:blipFill>
          <p:spPr bwMode="auto">
            <a:xfrm>
              <a:off x="8985250" y="3827463"/>
              <a:ext cx="404813" cy="400050"/>
            </a:xfrm>
            <a:prstGeom prst="rect">
              <a:avLst/>
            </a:prstGeom>
            <a:noFill/>
            <a:ln>
              <a:noFill/>
            </a:ln>
            <a:effectLst/>
            <a:scene3d>
              <a:camera prst="isometricOffAxis1Left"/>
              <a:lightRig rig="threePt" dir="t"/>
            </a:scene3d>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66" name="Picture 42" descr="2010_001557_classbg_unary"/>
            <p:cNvPicPr>
              <a:picLocks noChangeAspect="1" noChangeArrowheads="1"/>
            </p:cNvPicPr>
            <p:nvPr/>
          </p:nvPicPr>
          <p:blipFill>
            <a:blip r:embed="rId7" cstate="print">
              <a:extLst>
                <a:ext uri="{28A0092B-C50C-407E-A947-70E740481C1C}">
                  <a14:useLocalDpi xmlns:a14="http://schemas.microsoft.com/office/drawing/2010/main" val="0"/>
                </a:ext>
              </a:extLst>
            </a:blip>
            <a:srcRect l="10124" r="10124"/>
            <a:stretch>
              <a:fillRect/>
            </a:stretch>
          </p:blipFill>
          <p:spPr bwMode="auto">
            <a:xfrm>
              <a:off x="8488363" y="3827463"/>
              <a:ext cx="404812" cy="400050"/>
            </a:xfrm>
            <a:prstGeom prst="rect">
              <a:avLst/>
            </a:prstGeom>
            <a:noFill/>
            <a:ln>
              <a:noFill/>
            </a:ln>
            <a:effectLst/>
            <a:scene3d>
              <a:camera prst="isometricOffAxis1Left"/>
              <a:lightRig rig="threePt" dir="t"/>
            </a:scene3d>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067" name="AutoShape 43"/>
            <p:cNvCxnSpPr>
              <a:cxnSpLocks noChangeShapeType="1"/>
            </p:cNvCxnSpPr>
            <p:nvPr/>
          </p:nvCxnSpPr>
          <p:spPr bwMode="auto">
            <a:xfrm>
              <a:off x="8797925" y="4110038"/>
              <a:ext cx="293688" cy="0"/>
            </a:xfrm>
            <a:prstGeom prst="straightConnector1">
              <a:avLst/>
            </a:prstGeom>
            <a:noFill/>
            <a:ln w="12700" algn="ctr">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24" name="Text Box 44"/>
            <p:cNvSpPr txBox="1">
              <a:spLocks noChangeArrowheads="1"/>
            </p:cNvSpPr>
            <p:nvPr/>
          </p:nvSpPr>
          <p:spPr bwMode="auto">
            <a:xfrm>
              <a:off x="8744906" y="4144963"/>
              <a:ext cx="400050" cy="1714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000000"/>
                  </a:solidFill>
                  <a:effectLst/>
                  <a:latin typeface="Cambria Math" panose="02040503050406030204" pitchFamily="18" charset="0"/>
                </a:rPr>
                <a:t>D+1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46" name="TextBox 45">
            <a:extLst>
              <a:ext uri="{FF2B5EF4-FFF2-40B4-BE49-F238E27FC236}">
                <a16:creationId xmlns:a16="http://schemas.microsoft.com/office/drawing/2014/main" id="{E09D7D86-D170-4615-A65A-4194C734E22F}"/>
              </a:ext>
            </a:extLst>
          </p:cNvPr>
          <p:cNvSpPr txBox="1"/>
          <p:nvPr/>
        </p:nvSpPr>
        <p:spPr>
          <a:xfrm>
            <a:off x="112146" y="6415176"/>
            <a:ext cx="3922467" cy="369332"/>
          </a:xfrm>
          <a:prstGeom prst="rect">
            <a:avLst/>
          </a:prstGeom>
          <a:noFill/>
        </p:spPr>
        <p:txBody>
          <a:bodyPr wrap="square" rtlCol="0">
            <a:spAutoFit/>
          </a:bodyPr>
          <a:lstStyle/>
          <a:p>
            <a:r>
              <a:rPr lang="en-US">
                <a:solidFill>
                  <a:schemeClr val="bg1"/>
                </a:solidFill>
              </a:rPr>
              <a:t>[1] Arnab </a:t>
            </a:r>
            <a:r>
              <a:rPr lang="en-US" i="1">
                <a:solidFill>
                  <a:schemeClr val="bg1"/>
                </a:solidFill>
              </a:rPr>
              <a:t>et al.</a:t>
            </a:r>
            <a:r>
              <a:rPr lang="en-US">
                <a:solidFill>
                  <a:schemeClr val="bg1"/>
                </a:solidFill>
              </a:rPr>
              <a:t> ECCV 2016.</a:t>
            </a:r>
            <a:endParaRPr lang="en-GB">
              <a:solidFill>
                <a:schemeClr val="bg1"/>
              </a:solidFill>
            </a:endParaRPr>
          </a:p>
        </p:txBody>
      </p:sp>
    </p:spTree>
    <p:extLst>
      <p:ext uri="{BB962C8B-B14F-4D97-AF65-F5344CB8AC3E}">
        <p14:creationId xmlns:p14="http://schemas.microsoft.com/office/powerpoint/2010/main" val="3469815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Approach	</a:t>
            </a:r>
            <a:endParaRPr lang="en-GB"/>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panose="05000000000000000000" pitchFamily="2" charset="2"/>
                  <a:buChar char="§"/>
                </a:pPr>
                <a:r>
                  <a:rPr lang="en-US"/>
                  <a:t>Based on initial semantic segmentation</a:t>
                </a:r>
              </a:p>
              <a:p>
                <a:pPr>
                  <a:buFont typeface="Wingdings" panose="05000000000000000000" pitchFamily="2" charset="2"/>
                  <a:buChar char="§"/>
                </a:pPr>
                <a:r>
                  <a:rPr lang="en-US"/>
                  <a:t>Conditional Random Field (CRF) defined over instances.</a:t>
                </a:r>
              </a:p>
              <a:p>
                <a:pPr>
                  <a:buFont typeface="Wingdings" panose="05000000000000000000" pitchFamily="2" charset="2"/>
                  <a:buChar char="§"/>
                </a:pPr>
                <a:r>
                  <a:rPr lang="en-US"/>
                  <a:t>Associates each pixel in semantic segmentation with a detection to get instance segmentation. </a:t>
                </a:r>
              </a:p>
              <a:p>
                <a:pPr>
                  <a:buFont typeface="Wingdings" panose="05000000000000000000" pitchFamily="2" charset="2"/>
                  <a:buChar char="§"/>
                </a:pPr>
                <a:r>
                  <a:rPr lang="en-US"/>
                  <a:t>Three different unary potentials consider:</a:t>
                </a:r>
              </a:p>
              <a:p>
                <a:pPr lvl="1">
                  <a:buFont typeface="Wingdings" panose="05000000000000000000" pitchFamily="2" charset="2"/>
                  <a:buChar char="§"/>
                </a:pPr>
                <a:r>
                  <a:rPr lang="en-US"/>
                  <a:t>Object detections for the image</a:t>
                </a:r>
              </a:p>
              <a:p>
                <a:pPr lvl="2">
                  <a:buFont typeface="Wingdings" panose="05000000000000000000" pitchFamily="2" charset="2"/>
                  <a:buChar char="§"/>
                </a:pPr>
                <a:r>
                  <a:rPr lang="en-US"/>
                  <a:t>Make assumption that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𝑂𝑏𝑗𝑒𝑐𝑡</m:t>
                    </m:r>
                    <m:r>
                      <a:rPr lang="en-US" b="0" i="1" smtClean="0">
                        <a:latin typeface="Cambria Math" panose="02040503050406030204" pitchFamily="18" charset="0"/>
                      </a:rPr>
                      <m:t> </m:t>
                    </m:r>
                    <m:r>
                      <a:rPr lang="en-US" b="0" i="1" smtClean="0">
                        <a:latin typeface="Cambria Math" panose="02040503050406030204" pitchFamily="18" charset="0"/>
                      </a:rPr>
                      <m:t>𝐷𝑒𝑡𝑒𝑐𝑡𝑖𝑜𝑛𝑠</m:t>
                    </m:r>
                    <m:r>
                      <a:rPr lang="en-US" b="0" i="1" smtClean="0">
                        <a:latin typeface="Cambria Math" panose="02040503050406030204" pitchFamily="18" charset="0"/>
                      </a:rPr>
                      <m:t>=#</m:t>
                    </m:r>
                    <m:r>
                      <a:rPr lang="en-US" b="0" i="1" smtClean="0">
                        <a:latin typeface="Cambria Math" panose="02040503050406030204" pitchFamily="18" charset="0"/>
                      </a:rPr>
                      <m:t>𝑃𝑜𝑠𝑠𝑖𝑏𝑙𝑒</m:t>
                    </m:r>
                    <m:r>
                      <a:rPr lang="en-US" b="0" i="1" smtClean="0">
                        <a:latin typeface="Cambria Math" panose="02040503050406030204" pitchFamily="18" charset="0"/>
                      </a:rPr>
                      <m:t> </m:t>
                    </m:r>
                    <m:r>
                      <a:rPr lang="en-US" b="0" i="1" smtClean="0">
                        <a:latin typeface="Cambria Math" panose="02040503050406030204" pitchFamily="18" charset="0"/>
                      </a:rPr>
                      <m:t>𝐼𝑛𝑠𝑡𝑎𝑛𝑐𝑒𝑠</m:t>
                    </m:r>
                  </m:oMath>
                </a14:m>
                <a:endParaRPr lang="en-US"/>
              </a:p>
              <a:p>
                <a:pPr lvl="1">
                  <a:buFont typeface="Wingdings" panose="05000000000000000000" pitchFamily="2" charset="2"/>
                  <a:buChar char="§"/>
                </a:pPr>
                <a:r>
                  <a:rPr lang="en-US"/>
                  <a:t>Initial semantic segmentation</a:t>
                </a:r>
              </a:p>
              <a:p>
                <a:pPr lvl="1">
                  <a:buFont typeface="Wingdings" panose="05000000000000000000" pitchFamily="2" charset="2"/>
                  <a:buChar char="§"/>
                </a:pPr>
                <a:r>
                  <a:rPr lang="en-US"/>
                  <a:t>Object shapes</a:t>
                </a:r>
              </a:p>
              <a:p>
                <a:pPr>
                  <a:buFont typeface="Wingdings" panose="05000000000000000000" pitchFamily="2" charset="2"/>
                  <a:buChar char="§"/>
                </a:pPr>
                <a:r>
                  <a:rPr lang="en-US"/>
                  <a:t>Two conceptually different models – but trained end-to-end.</a:t>
                </a:r>
                <a:endParaRPr lang="en-GB"/>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55" t="-1667" r="-121"/>
                </a:stretch>
              </a:blipFill>
            </p:spPr>
            <p:txBody>
              <a:bodyPr/>
              <a:lstStyle/>
              <a:p>
                <a:r>
                  <a:rPr lang="en-US">
                    <a:noFill/>
                  </a:rPr>
                  <a:t> </a:t>
                </a:r>
              </a:p>
            </p:txBody>
          </p:sp>
        </mc:Fallback>
      </mc:AlternateContent>
    </p:spTree>
    <p:extLst>
      <p:ext uri="{BB962C8B-B14F-4D97-AF65-F5344CB8AC3E}">
        <p14:creationId xmlns:p14="http://schemas.microsoft.com/office/powerpoint/2010/main" val="71263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6E19-4B0B-4BE9-AF5E-72E1C9C6F638}"/>
              </a:ext>
            </a:extLst>
          </p:cNvPr>
          <p:cNvSpPr>
            <a:spLocks noGrp="1"/>
          </p:cNvSpPr>
          <p:nvPr>
            <p:ph type="title"/>
          </p:nvPr>
        </p:nvSpPr>
        <p:spPr/>
        <p:txBody>
          <a:bodyPr/>
          <a:lstStyle/>
          <a:p>
            <a:r>
              <a:rPr lang="en-GB"/>
              <a:t>Approach</a:t>
            </a:r>
          </a:p>
        </p:txBody>
      </p:sp>
      <p:sp>
        <p:nvSpPr>
          <p:cNvPr id="3" name="Content Placeholder 2">
            <a:extLst>
              <a:ext uri="{FF2B5EF4-FFF2-40B4-BE49-F238E27FC236}">
                <a16:creationId xmlns:a16="http://schemas.microsoft.com/office/drawing/2014/main" id="{AC8425D3-8858-42DC-A465-9322109D0E1F}"/>
              </a:ext>
            </a:extLst>
          </p:cNvPr>
          <p:cNvSpPr>
            <a:spLocks noGrp="1"/>
          </p:cNvSpPr>
          <p:nvPr>
            <p:ph idx="1"/>
          </p:nvPr>
        </p:nvSpPr>
        <p:spPr/>
        <p:txBody>
          <a:bodyPr/>
          <a:lstStyle/>
          <a:p>
            <a:endParaRPr lang="en-GB"/>
          </a:p>
          <a:p>
            <a:endParaRPr lang="en-GB"/>
          </a:p>
          <a:p>
            <a:endParaRPr lang="en-GB"/>
          </a:p>
          <a:p>
            <a:endParaRPr lang="en-GB"/>
          </a:p>
          <a:p>
            <a:endParaRPr lang="en-GB"/>
          </a:p>
          <a:p>
            <a:endParaRPr lang="en-GB"/>
          </a:p>
          <a:p>
            <a:r>
              <a:rPr lang="en-GB"/>
              <a:t>Pairwise terms are the same Gaussian kernels as </a:t>
            </a:r>
            <a:r>
              <a:rPr lang="en-GB" err="1"/>
              <a:t>DenseCRF</a:t>
            </a:r>
            <a:r>
              <a:rPr lang="en-GB"/>
              <a:t> [1]</a:t>
            </a:r>
          </a:p>
        </p:txBody>
      </p:sp>
      <p:sp>
        <p:nvSpPr>
          <p:cNvPr id="4" name="Slide Number Placeholder 3">
            <a:extLst>
              <a:ext uri="{FF2B5EF4-FFF2-40B4-BE49-F238E27FC236}">
                <a16:creationId xmlns:a16="http://schemas.microsoft.com/office/drawing/2014/main" id="{2DA5387A-464E-47E6-84E8-9F9FBFCE4F0D}"/>
              </a:ext>
            </a:extLst>
          </p:cNvPr>
          <p:cNvSpPr>
            <a:spLocks noGrp="1"/>
          </p:cNvSpPr>
          <p:nvPr>
            <p:ph type="sldNum" sz="quarter" idx="12"/>
          </p:nvPr>
        </p:nvSpPr>
        <p:spPr/>
        <p:txBody>
          <a:bodyPr/>
          <a:lstStyle/>
          <a:p>
            <a:fld id="{AE88EA90-0C7F-461C-A261-5F2AFA866A12}" type="slidenum">
              <a:rPr lang="en-ZA" smtClean="0"/>
              <a:t>9</a:t>
            </a:fld>
            <a:endParaRPr lang="en-ZA"/>
          </a:p>
        </p:txBody>
      </p:sp>
      <p:pic>
        <p:nvPicPr>
          <p:cNvPr id="5" name="Picture 4">
            <a:extLst>
              <a:ext uri="{FF2B5EF4-FFF2-40B4-BE49-F238E27FC236}">
                <a16:creationId xmlns:a16="http://schemas.microsoft.com/office/drawing/2014/main" id="{0A84640F-2533-4462-A6B8-E01FB8F71EB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47381" y="2496922"/>
            <a:ext cx="6265585" cy="866590"/>
          </a:xfrm>
          <a:prstGeom prst="rect">
            <a:avLst/>
          </a:prstGeom>
        </p:spPr>
      </p:pic>
      <p:pic>
        <p:nvPicPr>
          <p:cNvPr id="6" name="Picture 5">
            <a:extLst>
              <a:ext uri="{FF2B5EF4-FFF2-40B4-BE49-F238E27FC236}">
                <a16:creationId xmlns:a16="http://schemas.microsoft.com/office/drawing/2014/main" id="{E9287EE4-5167-47F4-83FE-B3EDDA965D7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307544" y="3654388"/>
            <a:ext cx="9745257" cy="406052"/>
          </a:xfrm>
          <a:prstGeom prst="rect">
            <a:avLst/>
          </a:prstGeom>
        </p:spPr>
      </p:pic>
      <p:sp>
        <p:nvSpPr>
          <p:cNvPr id="7" name="TextBox 6">
            <a:extLst>
              <a:ext uri="{FF2B5EF4-FFF2-40B4-BE49-F238E27FC236}">
                <a16:creationId xmlns:a16="http://schemas.microsoft.com/office/drawing/2014/main" id="{830AEE5C-3142-4D55-A4E1-7945C965664C}"/>
              </a:ext>
            </a:extLst>
          </p:cNvPr>
          <p:cNvSpPr txBox="1"/>
          <p:nvPr/>
        </p:nvSpPr>
        <p:spPr>
          <a:xfrm>
            <a:off x="112146" y="6415176"/>
            <a:ext cx="3922467" cy="369332"/>
          </a:xfrm>
          <a:prstGeom prst="rect">
            <a:avLst/>
          </a:prstGeom>
          <a:noFill/>
        </p:spPr>
        <p:txBody>
          <a:bodyPr wrap="square" rtlCol="0">
            <a:spAutoFit/>
          </a:bodyPr>
          <a:lstStyle/>
          <a:p>
            <a:r>
              <a:rPr lang="en-US">
                <a:solidFill>
                  <a:schemeClr val="bg1"/>
                </a:solidFill>
              </a:rPr>
              <a:t>[1] </a:t>
            </a:r>
            <a:r>
              <a:rPr lang="en-US" err="1">
                <a:solidFill>
                  <a:schemeClr val="bg1"/>
                </a:solidFill>
              </a:rPr>
              <a:t>Krahenbuhl</a:t>
            </a:r>
            <a:r>
              <a:rPr lang="en-US">
                <a:solidFill>
                  <a:schemeClr val="bg1"/>
                </a:solidFill>
              </a:rPr>
              <a:t> and </a:t>
            </a:r>
            <a:r>
              <a:rPr lang="en-US" err="1">
                <a:solidFill>
                  <a:schemeClr val="bg1"/>
                </a:solidFill>
              </a:rPr>
              <a:t>Koltun</a:t>
            </a:r>
            <a:r>
              <a:rPr lang="en-US">
                <a:solidFill>
                  <a:schemeClr val="bg1"/>
                </a:solidFill>
              </a:rPr>
              <a:t>. NIPS 2011.</a:t>
            </a:r>
            <a:endParaRPr lang="en-GB">
              <a:solidFill>
                <a:schemeClr val="bg1"/>
              </a:solidFill>
            </a:endParaRPr>
          </a:p>
        </p:txBody>
      </p:sp>
      <p:pic>
        <p:nvPicPr>
          <p:cNvPr id="8" name="Picture 7">
            <a:extLst>
              <a:ext uri="{FF2B5EF4-FFF2-40B4-BE49-F238E27FC236}">
                <a16:creationId xmlns:a16="http://schemas.microsoft.com/office/drawing/2014/main" id="{506C7BA9-C240-48D4-96BA-0CD921B2D583}"/>
              </a:ext>
            </a:extLst>
          </p:cNvPr>
          <p:cNvPicPr>
            <a:picLocks noChangeAspect="1"/>
          </p:cNvPicPr>
          <p:nvPr>
            <p:custDataLst>
              <p:tags r:id="rId3"/>
            </p:custDataLst>
          </p:nvPr>
        </p:nvPicPr>
        <p:blipFill rotWithShape="1">
          <a:blip r:embed="rId8" cstate="print">
            <a:extLst>
              <a:ext uri="{28A0092B-C50C-407E-A947-70E740481C1C}">
                <a14:useLocalDpi xmlns:a14="http://schemas.microsoft.com/office/drawing/2010/main" val="0"/>
              </a:ext>
            </a:extLst>
          </a:blip>
          <a:srcRect t="-1" r="61678" b="-16859"/>
          <a:stretch/>
        </p:blipFill>
        <p:spPr>
          <a:xfrm>
            <a:off x="1203830" y="5155547"/>
            <a:ext cx="2028667" cy="295597"/>
          </a:xfrm>
          <a:prstGeom prst="rect">
            <a:avLst/>
          </a:prstGeom>
        </p:spPr>
      </p:pic>
      <p:sp>
        <p:nvSpPr>
          <p:cNvPr id="9" name="TextBox 8">
            <a:extLst>
              <a:ext uri="{FF2B5EF4-FFF2-40B4-BE49-F238E27FC236}">
                <a16:creationId xmlns:a16="http://schemas.microsoft.com/office/drawing/2014/main" id="{6AC28383-B9D0-470D-BA1A-32A46FCC10F6}"/>
              </a:ext>
            </a:extLst>
          </p:cNvPr>
          <p:cNvSpPr txBox="1"/>
          <p:nvPr/>
        </p:nvSpPr>
        <p:spPr>
          <a:xfrm>
            <a:off x="3168650" y="5081812"/>
            <a:ext cx="6959600" cy="369332"/>
          </a:xfrm>
          <a:prstGeom prst="rect">
            <a:avLst/>
          </a:prstGeom>
          <a:noFill/>
        </p:spPr>
        <p:txBody>
          <a:bodyPr wrap="square" rtlCol="0">
            <a:spAutoFit/>
          </a:bodyPr>
          <a:lstStyle/>
          <a:p>
            <a:r>
              <a:rPr lang="en-GB"/>
              <a:t>where D is the number of detections and changes for every image. </a:t>
            </a:r>
          </a:p>
        </p:txBody>
      </p:sp>
    </p:spTree>
    <p:extLst>
      <p:ext uri="{BB962C8B-B14F-4D97-AF65-F5344CB8AC3E}">
        <p14:creationId xmlns:p14="http://schemas.microsoft.com/office/powerpoint/2010/main" val="12485518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2049.494"/>
  <p:tag name="LATEXADDIN" val="\documentclass{article}&#10;\usepackage{amsmath}&#10;\pagestyle{empty}&#10;\begin{document}&#10;&#10;\begin{equation*}&#10;E(\mathbf{V} = \mathbf{v}) = \sum_i{U(v_i}) + \sum_{i&lt;j}{P(v_i, v_j)}.&#10;\label{eq:crfEnergy}&#10;\end{equation*}&#10;&#10;\end{document}"/>
  <p:tag name="IGUANATEXSIZE" val="32"/>
  <p:tag name="IGUANATEXCURSOR" val="205"/>
  <p:tag name="TRANSPARENCY" val="True"/>
  <p:tag name="FILENAME" val=""/>
  <p:tag name="LATEXENGINEID" val="0"/>
  <p:tag name="TEMPFOLDER" val="C:\Users\Anurag\OneDrive - The University of Oxford\Projects\Instances_v2\Poster\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3095.613"/>
  <p:tag name="LATEXADDIN" val="\documentclass{article}&#10;\usepackage{amsmath}&#10;\pagestyle{empty}&#10;\begin{document}&#10;&#10;\begin{equation*}&#10;U(v_i) = -\text{ln}[w_1\psi_{Box}(v_i) + w_2\psi_{Global}(v_i) + w_3\psi_{Shape}(v_i)].&#10;\label{eq:unaryEnergies}&#10;\end{equation*}&#10;&#10;&#10;&#10;\end{document}"/>
  <p:tag name="IGUANATEXSIZE" val="32"/>
  <p:tag name="IGUANATEXCURSOR" val="118"/>
  <p:tag name="TRANSPARENCY" val="True"/>
  <p:tag name="FILENAME" val=""/>
  <p:tag name="LATEXENGINEID" val="0"/>
  <p:tag name="TEMPFOLDER" val="C:\Users\Anurag\OneDrive - The University of Oxford\Projects\Instances_v2\Poster\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605.174"/>
  <p:tag name="LATEXADDIN" val="\documentclass{article}&#10;\usepackage{amsmath}&#10;\pagestyle{empty}&#10;\begin{document}&#10;&#10;&#10;\begin{equation}&#10;V_i \in \{0, 1, \ldots, D \}&#10;\end{equation}&#10;&#10;\end{document}"/>
  <p:tag name="IGUANATEXSIZE" val="20"/>
  <p:tag name="IGUANATEXCURSOR" val="124"/>
  <p:tag name="TRANSPARENCY" val="True"/>
  <p:tag name="FILENAME" val=""/>
  <p:tag name="LATEXENGINEID" val="0"/>
  <p:tag name="TEMPFOLDER" val="C:\Users\Anurag\OneDrive - The University of Oxford\Projects\Instances_v2\Poster\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56.4305"/>
  <p:tag name="ORIGINALWIDTH" val="1541.057"/>
  <p:tag name="LATEXADDIN" val="\documentclass{article}&#10;\usepackage{amsmath}&#10;\pagestyle{empty}&#10;&#10;\newcommand{\norm}[1]{\left\lVert#1\right\rVert} % % Norm&#10;\DeclareMathOperator*{\argmax}{arg\,max} %to get ``argmax''&#10;&#10;&#10;\begin{document}&#10;&#10;\begin{equation*}&#10;t^* = \argmax_{t \in \tilde{\mathcal{T} }} &#10;\frac{ \sum{ \textbf{Q}_{B_k}(l_k) \odot t  } } { \norm{\textbf{Q}_{B_k}(l_k)} \norm{t} }&#10;\label{eq:shape_match}&#10;\end{equation*}&#10;% %&#10;\begin{equation*}&#10;\psi(\textbf{V}_{B_k} = k) = \textbf{Q}_{B_k}(l_k) \odot t^*.&#10;\label{eq:shape_potential}&#10;\end{equation*}&#10;%&#10;&#10;&#10;&#10;\end{document}"/>
  <p:tag name="IGUANATEXSIZE" val="32"/>
  <p:tag name="IGUANATEXCURSOR" val="182"/>
  <p:tag name="TRANSPARENCY" val="True"/>
  <p:tag name="FILENAME" val=""/>
  <p:tag name="LATEXENGINEID" val="0"/>
  <p:tag name="TEMPFOLDER" val="C:\Users\Anurag\OneDrive - The University of Oxford\Projects\Instances_v2\Poster\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2049.494"/>
  <p:tag name="LATEXADDIN" val="\documentclass{article}&#10;\usepackage{amsmath}&#10;\pagestyle{empty}&#10;\begin{document}&#10;&#10;\begin{equation*}&#10;E(\mathbf{V} = \mathbf{v}) = \sum_i{U(v_i}) + \sum_{i&lt;j}{P(v_i, v_j)}.&#10;\label{eq:crfEnergy}&#10;\end{equation*}&#10;&#10;\end{document}"/>
  <p:tag name="IGUANATEXSIZE" val="32"/>
  <p:tag name="IGUANATEXCURSOR" val="205"/>
  <p:tag name="TRANSPARENCY" val="True"/>
  <p:tag name="FILENAME" val=""/>
  <p:tag name="LATEXENGINEID" val="0"/>
  <p:tag name="TEMPFOLDER" val="C:\Users\Anurag\OneDrive - The University of Oxford\Projects\Instances_v2\Poster\temp\"/>
  <p:tag name="LATEXFORMHEIGHT" val="312"/>
  <p:tag name="LATEXFORMWIDTH" val="384"/>
  <p:tag name="LATEXFORMWRAP" val="True"/>
  <p:tag name="BITMAPVECTOR" val="0"/>
</p:tagLst>
</file>

<file path=ppt/theme/theme1.xml><?xml version="1.0" encoding="utf-8"?>
<a:theme xmlns:a="http://schemas.openxmlformats.org/drawingml/2006/main" name="Retrospect">
  <a:themeElements>
    <a:clrScheme name="Oxford Blue">
      <a:dk1>
        <a:sysClr val="windowText" lastClr="000000"/>
      </a:dk1>
      <a:lt1>
        <a:sysClr val="window" lastClr="FFFFFF"/>
      </a:lt1>
      <a:dk2>
        <a:srgbClr val="344068"/>
      </a:dk2>
      <a:lt2>
        <a:srgbClr val="D9E0E6"/>
      </a:lt2>
      <a:accent1>
        <a:srgbClr val="1482AB"/>
      </a:accent1>
      <a:accent2>
        <a:srgbClr val="002147"/>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2974</Words>
  <Application>Microsoft Office PowerPoint</Application>
  <PresentationFormat>Widescreen</PresentationFormat>
  <Paragraphs>325</Paragraphs>
  <Slides>28</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Consolas</vt:lpstr>
      <vt:lpstr>Open Sans</vt:lpstr>
      <vt:lpstr>Wingdings</vt:lpstr>
      <vt:lpstr>Retrospect</vt:lpstr>
      <vt:lpstr>Pixelwise Instance Segmentation with a Dynamically Instantiated Network</vt:lpstr>
      <vt:lpstr>Instance Segmentation</vt:lpstr>
      <vt:lpstr>Detection based approaches</vt:lpstr>
      <vt:lpstr>Detection based approaches</vt:lpstr>
      <vt:lpstr>Detection based approaches</vt:lpstr>
      <vt:lpstr>Approach</vt:lpstr>
      <vt:lpstr>Overview</vt:lpstr>
      <vt:lpstr>Approach </vt:lpstr>
      <vt:lpstr>Approach</vt:lpstr>
      <vt:lpstr>Box Term</vt:lpstr>
      <vt:lpstr>Box Term</vt:lpstr>
      <vt:lpstr>Global Term</vt:lpstr>
      <vt:lpstr>Global Term</vt:lpstr>
      <vt:lpstr>Shape Term</vt:lpstr>
      <vt:lpstr>Shape Term</vt:lpstr>
      <vt:lpstr>Inference of CRF</vt:lpstr>
      <vt:lpstr>Mean Field Inference of CRF</vt:lpstr>
      <vt:lpstr>Loss Function</vt:lpstr>
      <vt:lpstr>Results - VOC</vt:lpstr>
      <vt:lpstr>Results - VOC</vt:lpstr>
      <vt:lpstr>Results - SBD</vt:lpstr>
      <vt:lpstr>Results - SBD</vt:lpstr>
      <vt:lpstr>Training for Instance Segmentation improves Semantic Segmentation!</vt:lpstr>
      <vt:lpstr>Results - Cityscapes</vt:lpstr>
      <vt:lpstr>Comparison to FCIS</vt:lpstr>
      <vt:lpstr>PowerPoint Presentation</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Pixelwise Instance Segmentation with a Dynamically Instantiated Network</dc:title>
  <dc:creator>Anurag</dc:creator>
  <cp:lastModifiedBy>Anurag Arnab</cp:lastModifiedBy>
  <cp:revision>3</cp:revision>
  <dcterms:modified xsi:type="dcterms:W3CDTF">2017-09-02T10:26:51Z</dcterms:modified>
</cp:coreProperties>
</file>